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autoCompressPictures="0">
  <p:sldMasterIdLst>
    <p:sldMasterId id="2147483658" r:id="rId1"/>
  </p:sldMasterIdLst>
  <p:notesMasterIdLst>
    <p:notesMasterId r:id="rId37"/>
  </p:notesMasterIdLst>
  <p:sldIdLst>
    <p:sldId id="360" r:id="rId2"/>
    <p:sldId id="364" r:id="rId3"/>
    <p:sldId id="362" r:id="rId4"/>
    <p:sldId id="363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365" r:id="rId30"/>
    <p:sldId id="282" r:id="rId31"/>
    <p:sldId id="283" r:id="rId32"/>
    <p:sldId id="284" r:id="rId33"/>
    <p:sldId id="285" r:id="rId34"/>
    <p:sldId id="286" r:id="rId35"/>
    <p:sldId id="287" r:id="rId36"/>
  </p:sldIdLst>
  <p:sldSz cx="9144000" cy="6858000" type="screen4x3"/>
  <p:notesSz cx="6997700" cy="9194800"/>
  <p:embeddedFontLst>
    <p:embeddedFont>
      <p:font typeface="Helvetica Neue" panose="02000503000000020004" pitchFamily="2" charset="0"/>
      <p:regular r:id="rId38"/>
      <p:bold r:id="rId39"/>
      <p:italic r:id="rId40"/>
      <p:boldItalic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96">
          <p15:clr>
            <a:srgbClr val="A4A3A4"/>
          </p15:clr>
        </p15:guide>
        <p15:guide id="2" pos="220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6FE67F9-6B8D-4537-87E8-312A73754733}">
  <a:tblStyle styleId="{56FE67F9-6B8D-4537-87E8-312A73754733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AEEFF"/>
          </a:solidFill>
        </a:fill>
      </a:tcStyle>
    </a:wholeTbl>
    <a:band1H>
      <a:tcTxStyle/>
      <a:tcStyle>
        <a:tcBdr/>
        <a:fill>
          <a:solidFill>
            <a:srgbClr val="D1DBFE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D1DBFE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74"/>
  </p:normalViewPr>
  <p:slideViewPr>
    <p:cSldViewPr snapToGrid="0">
      <p:cViewPr varScale="1">
        <p:scale>
          <a:sx n="124" d="100"/>
          <a:sy n="124" d="100"/>
        </p:scale>
        <p:origin x="1824" y="16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896"/>
        <p:guide pos="22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20" Type="http://schemas.openxmlformats.org/officeDocument/2006/relationships/slide" Target="slides/slide19.xml"/><Relationship Id="rId41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-23813" y="22225"/>
            <a:ext cx="3040063" cy="409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50" tIns="0" rIns="17150" bIns="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1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983038" y="22225"/>
            <a:ext cx="3038475" cy="409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50" tIns="0" rIns="17150" bIns="0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1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 txBox="1">
            <a:spLocks noGrp="1"/>
          </p:cNvSpPr>
          <p:nvPr>
            <p:ph type="ftr" idx="11"/>
          </p:nvPr>
        </p:nvSpPr>
        <p:spPr>
          <a:xfrm>
            <a:off x="-23813" y="8763000"/>
            <a:ext cx="3040063" cy="409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50" tIns="0" rIns="17150" bIns="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1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" name="Google Shape;6;n"/>
          <p:cNvSpPr txBox="1">
            <a:spLocks noGrp="1"/>
          </p:cNvSpPr>
          <p:nvPr>
            <p:ph type="sldNum" idx="12"/>
          </p:nvPr>
        </p:nvSpPr>
        <p:spPr>
          <a:xfrm>
            <a:off x="3983038" y="8763000"/>
            <a:ext cx="3038475" cy="409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50" tIns="0" rIns="17150" bIns="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900" b="0" i="1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900" b="0" i="1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" name="Google Shape;7;n"/>
          <p:cNvSpPr/>
          <p:nvPr/>
        </p:nvSpPr>
        <p:spPr>
          <a:xfrm>
            <a:off x="3122613" y="8761413"/>
            <a:ext cx="752475" cy="249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8600" tIns="44300" rIns="88600" bIns="443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Page </a:t>
            </a: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n"/>
          <p:cNvSpPr>
            <a:spLocks noGrp="1" noRot="1" noChangeAspect="1"/>
          </p:cNvSpPr>
          <p:nvPr>
            <p:ph type="sldImg" idx="3"/>
          </p:nvPr>
        </p:nvSpPr>
        <p:spPr>
          <a:xfrm>
            <a:off x="1457325" y="882650"/>
            <a:ext cx="4083050" cy="3062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9" name="Google Shape;9;n"/>
          <p:cNvSpPr txBox="1">
            <a:spLocks noGrp="1"/>
          </p:cNvSpPr>
          <p:nvPr>
            <p:ph type="body" idx="1"/>
          </p:nvPr>
        </p:nvSpPr>
        <p:spPr>
          <a:xfrm>
            <a:off x="933450" y="4367213"/>
            <a:ext cx="5130800" cy="4137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900" tIns="45725" rIns="92900" bIns="45725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2BDF7928-D1E0-C947-A399-519A47F33460}" type="slidenum">
              <a:rPr lang="en-US" sz="900">
                <a:latin typeface="Times New Roman" charset="0"/>
              </a:rPr>
              <a:pPr/>
              <a:t>1</a:t>
            </a:fld>
            <a:endParaRPr lang="en-US" sz="900">
              <a:latin typeface="Times New Roman" charset="0"/>
            </a:endParaRPr>
          </a:p>
        </p:txBody>
      </p:sp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31117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11:notes"/>
          <p:cNvSpPr txBox="1">
            <a:spLocks noGrp="1"/>
          </p:cNvSpPr>
          <p:nvPr>
            <p:ph type="body" idx="1"/>
          </p:nvPr>
        </p:nvSpPr>
        <p:spPr>
          <a:xfrm>
            <a:off x="933450" y="4367213"/>
            <a:ext cx="5130800" cy="4137025"/>
          </a:xfrm>
          <a:prstGeom prst="rect">
            <a:avLst/>
          </a:prstGeom>
        </p:spPr>
        <p:txBody>
          <a:bodyPr spcFirstLastPara="1" wrap="square" lIns="92900" tIns="45725" rIns="92900" bIns="45725" anchor="t" anchorCtr="0">
            <a:no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57325" y="882650"/>
            <a:ext cx="4083050" cy="3062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12:notes"/>
          <p:cNvSpPr txBox="1">
            <a:spLocks noGrp="1"/>
          </p:cNvSpPr>
          <p:nvPr>
            <p:ph type="body" idx="1"/>
          </p:nvPr>
        </p:nvSpPr>
        <p:spPr>
          <a:xfrm>
            <a:off x="933450" y="4367213"/>
            <a:ext cx="5130800" cy="4137025"/>
          </a:xfrm>
          <a:prstGeom prst="rect">
            <a:avLst/>
          </a:prstGeom>
        </p:spPr>
        <p:txBody>
          <a:bodyPr spcFirstLastPara="1" wrap="square" lIns="92900" tIns="45725" rIns="92900" bIns="45725" anchor="t" anchorCtr="0">
            <a:no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57325" y="882650"/>
            <a:ext cx="4083050" cy="3062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13:notes"/>
          <p:cNvSpPr txBox="1">
            <a:spLocks noGrp="1"/>
          </p:cNvSpPr>
          <p:nvPr>
            <p:ph type="body" idx="1"/>
          </p:nvPr>
        </p:nvSpPr>
        <p:spPr>
          <a:xfrm>
            <a:off x="933450" y="4367213"/>
            <a:ext cx="5130800" cy="4137025"/>
          </a:xfrm>
          <a:prstGeom prst="rect">
            <a:avLst/>
          </a:prstGeom>
        </p:spPr>
        <p:txBody>
          <a:bodyPr spcFirstLastPara="1" wrap="square" lIns="92900" tIns="45725" rIns="92900" bIns="45725" anchor="t" anchorCtr="0">
            <a:no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57325" y="882650"/>
            <a:ext cx="4083050" cy="3062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14:notes"/>
          <p:cNvSpPr txBox="1">
            <a:spLocks noGrp="1"/>
          </p:cNvSpPr>
          <p:nvPr>
            <p:ph type="body" idx="1"/>
          </p:nvPr>
        </p:nvSpPr>
        <p:spPr>
          <a:xfrm>
            <a:off x="933450" y="4367213"/>
            <a:ext cx="5130800" cy="4137025"/>
          </a:xfrm>
          <a:prstGeom prst="rect">
            <a:avLst/>
          </a:prstGeom>
        </p:spPr>
        <p:txBody>
          <a:bodyPr spcFirstLastPara="1" wrap="square" lIns="92900" tIns="45725" rIns="92900" bIns="45725" anchor="t" anchorCtr="0">
            <a:no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57325" y="882650"/>
            <a:ext cx="4083050" cy="3062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15:notes"/>
          <p:cNvSpPr txBox="1">
            <a:spLocks noGrp="1"/>
          </p:cNvSpPr>
          <p:nvPr>
            <p:ph type="body" idx="1"/>
          </p:nvPr>
        </p:nvSpPr>
        <p:spPr>
          <a:xfrm>
            <a:off x="933450" y="4367213"/>
            <a:ext cx="5130800" cy="4137025"/>
          </a:xfrm>
          <a:prstGeom prst="rect">
            <a:avLst/>
          </a:prstGeom>
        </p:spPr>
        <p:txBody>
          <a:bodyPr spcFirstLastPara="1" wrap="square" lIns="92900" tIns="45725" rIns="92900" bIns="45725" anchor="t" anchorCtr="0">
            <a:no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57325" y="882650"/>
            <a:ext cx="4083050" cy="3062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16:notes"/>
          <p:cNvSpPr txBox="1">
            <a:spLocks noGrp="1"/>
          </p:cNvSpPr>
          <p:nvPr>
            <p:ph type="body" idx="1"/>
          </p:nvPr>
        </p:nvSpPr>
        <p:spPr>
          <a:xfrm>
            <a:off x="933450" y="4367213"/>
            <a:ext cx="5130800" cy="4137025"/>
          </a:xfrm>
          <a:prstGeom prst="rect">
            <a:avLst/>
          </a:prstGeom>
        </p:spPr>
        <p:txBody>
          <a:bodyPr spcFirstLastPara="1" wrap="square" lIns="92900" tIns="45725" rIns="92900" bIns="45725" anchor="t" anchorCtr="0">
            <a:no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57325" y="882650"/>
            <a:ext cx="4083050" cy="3062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17:notes"/>
          <p:cNvSpPr txBox="1">
            <a:spLocks noGrp="1"/>
          </p:cNvSpPr>
          <p:nvPr>
            <p:ph type="body" idx="1"/>
          </p:nvPr>
        </p:nvSpPr>
        <p:spPr>
          <a:xfrm>
            <a:off x="933450" y="4367213"/>
            <a:ext cx="5130800" cy="4137025"/>
          </a:xfrm>
          <a:prstGeom prst="rect">
            <a:avLst/>
          </a:prstGeom>
        </p:spPr>
        <p:txBody>
          <a:bodyPr spcFirstLastPara="1" wrap="square" lIns="92900" tIns="45725" rIns="92900" bIns="45725" anchor="t" anchorCtr="0">
            <a:no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57325" y="882650"/>
            <a:ext cx="4083050" cy="3062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18:notes"/>
          <p:cNvSpPr txBox="1">
            <a:spLocks noGrp="1"/>
          </p:cNvSpPr>
          <p:nvPr>
            <p:ph type="body" idx="1"/>
          </p:nvPr>
        </p:nvSpPr>
        <p:spPr>
          <a:xfrm>
            <a:off x="933450" y="4367213"/>
            <a:ext cx="5130800" cy="4137025"/>
          </a:xfrm>
          <a:prstGeom prst="rect">
            <a:avLst/>
          </a:prstGeom>
        </p:spPr>
        <p:txBody>
          <a:bodyPr spcFirstLastPara="1" wrap="square" lIns="92900" tIns="45725" rIns="92900" bIns="45725" anchor="t" anchorCtr="0">
            <a:no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" name="Google Shape;380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57325" y="882650"/>
            <a:ext cx="4083050" cy="3062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19:notes"/>
          <p:cNvSpPr txBox="1">
            <a:spLocks noGrp="1"/>
          </p:cNvSpPr>
          <p:nvPr>
            <p:ph type="body" idx="1"/>
          </p:nvPr>
        </p:nvSpPr>
        <p:spPr>
          <a:xfrm>
            <a:off x="933450" y="4367213"/>
            <a:ext cx="5130800" cy="4137025"/>
          </a:xfrm>
          <a:prstGeom prst="rect">
            <a:avLst/>
          </a:prstGeom>
        </p:spPr>
        <p:txBody>
          <a:bodyPr spcFirstLastPara="1" wrap="square" lIns="92900" tIns="45725" rIns="92900" bIns="45725" anchor="t" anchorCtr="0">
            <a:no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" name="Google Shape;390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57325" y="882650"/>
            <a:ext cx="4083050" cy="3062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20:notes"/>
          <p:cNvSpPr txBox="1">
            <a:spLocks noGrp="1"/>
          </p:cNvSpPr>
          <p:nvPr>
            <p:ph type="body" idx="1"/>
          </p:nvPr>
        </p:nvSpPr>
        <p:spPr>
          <a:xfrm>
            <a:off x="933450" y="4367213"/>
            <a:ext cx="5130800" cy="4137025"/>
          </a:xfrm>
          <a:prstGeom prst="rect">
            <a:avLst/>
          </a:prstGeom>
        </p:spPr>
        <p:txBody>
          <a:bodyPr spcFirstLastPara="1" wrap="square" lIns="92900" tIns="45725" rIns="92900" bIns="45725" anchor="t" anchorCtr="0">
            <a:no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" name="Google Shape;399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57325" y="882650"/>
            <a:ext cx="4083050" cy="3062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3:notes"/>
          <p:cNvSpPr txBox="1">
            <a:spLocks noGrp="1"/>
          </p:cNvSpPr>
          <p:nvPr>
            <p:ph type="body" idx="1"/>
          </p:nvPr>
        </p:nvSpPr>
        <p:spPr>
          <a:xfrm>
            <a:off x="933450" y="4367213"/>
            <a:ext cx="5130800" cy="4137025"/>
          </a:xfrm>
          <a:prstGeom prst="rect">
            <a:avLst/>
          </a:prstGeom>
        </p:spPr>
        <p:txBody>
          <a:bodyPr spcFirstLastPara="1" wrap="square" lIns="92900" tIns="45725" rIns="92900" bIns="45725" anchor="t" anchorCtr="0">
            <a:no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57325" y="882650"/>
            <a:ext cx="4083050" cy="3062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21:notes"/>
          <p:cNvSpPr txBox="1">
            <a:spLocks noGrp="1"/>
          </p:cNvSpPr>
          <p:nvPr>
            <p:ph type="body" idx="1"/>
          </p:nvPr>
        </p:nvSpPr>
        <p:spPr>
          <a:xfrm>
            <a:off x="933450" y="4367213"/>
            <a:ext cx="5130800" cy="4137025"/>
          </a:xfrm>
          <a:prstGeom prst="rect">
            <a:avLst/>
          </a:prstGeom>
        </p:spPr>
        <p:txBody>
          <a:bodyPr spcFirstLastPara="1" wrap="square" lIns="92900" tIns="45725" rIns="92900" bIns="45725" anchor="t" anchorCtr="0">
            <a:no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57325" y="882650"/>
            <a:ext cx="4083050" cy="3062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22:notes"/>
          <p:cNvSpPr txBox="1">
            <a:spLocks noGrp="1"/>
          </p:cNvSpPr>
          <p:nvPr>
            <p:ph type="body" idx="1"/>
          </p:nvPr>
        </p:nvSpPr>
        <p:spPr>
          <a:xfrm>
            <a:off x="933450" y="4367213"/>
            <a:ext cx="5130800" cy="4137025"/>
          </a:xfrm>
          <a:prstGeom prst="rect">
            <a:avLst/>
          </a:prstGeom>
        </p:spPr>
        <p:txBody>
          <a:bodyPr spcFirstLastPara="1" wrap="square" lIns="92900" tIns="45725" rIns="92900" bIns="45725" anchor="t" anchorCtr="0">
            <a:no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5" name="Google Shape;425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57325" y="882650"/>
            <a:ext cx="4083050" cy="3062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23:notes"/>
          <p:cNvSpPr txBox="1">
            <a:spLocks noGrp="1"/>
          </p:cNvSpPr>
          <p:nvPr>
            <p:ph type="body" idx="1"/>
          </p:nvPr>
        </p:nvSpPr>
        <p:spPr>
          <a:xfrm>
            <a:off x="933450" y="4367213"/>
            <a:ext cx="5130800" cy="4137025"/>
          </a:xfrm>
          <a:prstGeom prst="rect">
            <a:avLst/>
          </a:prstGeom>
        </p:spPr>
        <p:txBody>
          <a:bodyPr spcFirstLastPara="1" wrap="square" lIns="92900" tIns="45725" rIns="92900" bIns="45725" anchor="t" anchorCtr="0">
            <a:no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57325" y="882650"/>
            <a:ext cx="4083050" cy="3062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24:notes"/>
          <p:cNvSpPr txBox="1">
            <a:spLocks noGrp="1"/>
          </p:cNvSpPr>
          <p:nvPr>
            <p:ph type="body" idx="1"/>
          </p:nvPr>
        </p:nvSpPr>
        <p:spPr>
          <a:xfrm>
            <a:off x="933450" y="4367213"/>
            <a:ext cx="5130800" cy="4137025"/>
          </a:xfrm>
          <a:prstGeom prst="rect">
            <a:avLst/>
          </a:prstGeom>
        </p:spPr>
        <p:txBody>
          <a:bodyPr spcFirstLastPara="1" wrap="square" lIns="92900" tIns="45725" rIns="92900" bIns="45725" anchor="t" anchorCtr="0">
            <a:no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9" name="Google Shape;449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57325" y="882650"/>
            <a:ext cx="4083050" cy="3062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25:notes"/>
          <p:cNvSpPr txBox="1">
            <a:spLocks noGrp="1"/>
          </p:cNvSpPr>
          <p:nvPr>
            <p:ph type="body" idx="1"/>
          </p:nvPr>
        </p:nvSpPr>
        <p:spPr>
          <a:xfrm>
            <a:off x="933450" y="4367213"/>
            <a:ext cx="5130800" cy="4137025"/>
          </a:xfrm>
          <a:prstGeom prst="rect">
            <a:avLst/>
          </a:prstGeom>
        </p:spPr>
        <p:txBody>
          <a:bodyPr spcFirstLastPara="1" wrap="square" lIns="92900" tIns="45725" rIns="92900" bIns="45725" anchor="t" anchorCtr="0">
            <a:no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" name="Google Shape;459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57325" y="882650"/>
            <a:ext cx="4083050" cy="3062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26:notes"/>
          <p:cNvSpPr txBox="1">
            <a:spLocks noGrp="1"/>
          </p:cNvSpPr>
          <p:nvPr>
            <p:ph type="body" idx="1"/>
          </p:nvPr>
        </p:nvSpPr>
        <p:spPr>
          <a:xfrm>
            <a:off x="933450" y="4367213"/>
            <a:ext cx="5130800" cy="4137025"/>
          </a:xfrm>
          <a:prstGeom prst="rect">
            <a:avLst/>
          </a:prstGeom>
        </p:spPr>
        <p:txBody>
          <a:bodyPr spcFirstLastPara="1" wrap="square" lIns="92900" tIns="45725" rIns="92900" bIns="45725" anchor="t" anchorCtr="0">
            <a:no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" name="Google Shape;469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57325" y="882650"/>
            <a:ext cx="4083050" cy="3062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26:notes"/>
          <p:cNvSpPr txBox="1">
            <a:spLocks noGrp="1"/>
          </p:cNvSpPr>
          <p:nvPr>
            <p:ph type="body" idx="1"/>
          </p:nvPr>
        </p:nvSpPr>
        <p:spPr>
          <a:xfrm>
            <a:off x="933450" y="4367213"/>
            <a:ext cx="5130800" cy="4137025"/>
          </a:xfrm>
          <a:prstGeom prst="rect">
            <a:avLst/>
          </a:prstGeom>
        </p:spPr>
        <p:txBody>
          <a:bodyPr spcFirstLastPara="1" wrap="square" lIns="92900" tIns="45725" rIns="92900" bIns="45725" anchor="t" anchorCtr="0">
            <a:no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" name="Google Shape;469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57325" y="882650"/>
            <a:ext cx="4083050" cy="3062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1764353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27:notes"/>
          <p:cNvSpPr txBox="1">
            <a:spLocks noGrp="1"/>
          </p:cNvSpPr>
          <p:nvPr>
            <p:ph type="body" idx="1"/>
          </p:nvPr>
        </p:nvSpPr>
        <p:spPr>
          <a:xfrm>
            <a:off x="933450" y="4367213"/>
            <a:ext cx="5130800" cy="4137025"/>
          </a:xfrm>
          <a:prstGeom prst="rect">
            <a:avLst/>
          </a:prstGeom>
        </p:spPr>
        <p:txBody>
          <a:bodyPr spcFirstLastPara="1" wrap="square" lIns="92900" tIns="45725" rIns="92900" bIns="45725" anchor="t" anchorCtr="0">
            <a:no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1" name="Google Shape;481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57325" y="882650"/>
            <a:ext cx="4083050" cy="3062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28:notes"/>
          <p:cNvSpPr txBox="1">
            <a:spLocks noGrp="1"/>
          </p:cNvSpPr>
          <p:nvPr>
            <p:ph type="body" idx="1"/>
          </p:nvPr>
        </p:nvSpPr>
        <p:spPr>
          <a:xfrm>
            <a:off x="933450" y="4367213"/>
            <a:ext cx="5130800" cy="4137025"/>
          </a:xfrm>
          <a:prstGeom prst="rect">
            <a:avLst/>
          </a:prstGeom>
        </p:spPr>
        <p:txBody>
          <a:bodyPr spcFirstLastPara="1" wrap="square" lIns="92900" tIns="45725" rIns="92900" bIns="45725" anchor="t" anchorCtr="0">
            <a:no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2" name="Google Shape;492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57325" y="882650"/>
            <a:ext cx="4083050" cy="3062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29:notes"/>
          <p:cNvSpPr txBox="1">
            <a:spLocks noGrp="1"/>
          </p:cNvSpPr>
          <p:nvPr>
            <p:ph type="body" idx="1"/>
          </p:nvPr>
        </p:nvSpPr>
        <p:spPr>
          <a:xfrm>
            <a:off x="933450" y="4367213"/>
            <a:ext cx="5130800" cy="4137025"/>
          </a:xfrm>
          <a:prstGeom prst="rect">
            <a:avLst/>
          </a:prstGeom>
        </p:spPr>
        <p:txBody>
          <a:bodyPr spcFirstLastPara="1" wrap="square" lIns="92900" tIns="45725" rIns="92900" bIns="45725" anchor="t" anchorCtr="0">
            <a:no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1" name="Google Shape;501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57325" y="882650"/>
            <a:ext cx="4083050" cy="3062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4:notes"/>
          <p:cNvSpPr txBox="1">
            <a:spLocks noGrp="1"/>
          </p:cNvSpPr>
          <p:nvPr>
            <p:ph type="body" idx="1"/>
          </p:nvPr>
        </p:nvSpPr>
        <p:spPr>
          <a:xfrm>
            <a:off x="933450" y="4367213"/>
            <a:ext cx="5130800" cy="4137025"/>
          </a:xfrm>
          <a:prstGeom prst="rect">
            <a:avLst/>
          </a:prstGeom>
        </p:spPr>
        <p:txBody>
          <a:bodyPr spcFirstLastPara="1" wrap="square" lIns="92900" tIns="45725" rIns="92900" bIns="45725" anchor="t" anchorCtr="0">
            <a:no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57325" y="882650"/>
            <a:ext cx="4083050" cy="3062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30:notes"/>
          <p:cNvSpPr txBox="1">
            <a:spLocks noGrp="1"/>
          </p:cNvSpPr>
          <p:nvPr>
            <p:ph type="body" idx="1"/>
          </p:nvPr>
        </p:nvSpPr>
        <p:spPr>
          <a:xfrm>
            <a:off x="933450" y="4367213"/>
            <a:ext cx="5130800" cy="4137025"/>
          </a:xfrm>
          <a:prstGeom prst="rect">
            <a:avLst/>
          </a:prstGeom>
        </p:spPr>
        <p:txBody>
          <a:bodyPr spcFirstLastPara="1" wrap="square" lIns="92900" tIns="45725" rIns="92900" bIns="45725" anchor="t" anchorCtr="0">
            <a:no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510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57325" y="882650"/>
            <a:ext cx="4083050" cy="3062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31:notes"/>
          <p:cNvSpPr txBox="1">
            <a:spLocks noGrp="1"/>
          </p:cNvSpPr>
          <p:nvPr>
            <p:ph type="body" idx="1"/>
          </p:nvPr>
        </p:nvSpPr>
        <p:spPr>
          <a:xfrm>
            <a:off x="933450" y="4367213"/>
            <a:ext cx="5130800" cy="4137025"/>
          </a:xfrm>
          <a:prstGeom prst="rect">
            <a:avLst/>
          </a:prstGeom>
        </p:spPr>
        <p:txBody>
          <a:bodyPr spcFirstLastPara="1" wrap="square" lIns="92900" tIns="45725" rIns="92900" bIns="45725" anchor="t" anchorCtr="0">
            <a:no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57325" y="882650"/>
            <a:ext cx="4083050" cy="3062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32:notes"/>
          <p:cNvSpPr txBox="1">
            <a:spLocks noGrp="1"/>
          </p:cNvSpPr>
          <p:nvPr>
            <p:ph type="body" idx="1"/>
          </p:nvPr>
        </p:nvSpPr>
        <p:spPr>
          <a:xfrm>
            <a:off x="933450" y="4367213"/>
            <a:ext cx="5130800" cy="4137025"/>
          </a:xfrm>
          <a:prstGeom prst="rect">
            <a:avLst/>
          </a:prstGeom>
        </p:spPr>
        <p:txBody>
          <a:bodyPr spcFirstLastPara="1" wrap="square" lIns="92900" tIns="45725" rIns="92900" bIns="45725" anchor="t" anchorCtr="0">
            <a:no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2" name="Google Shape;532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57325" y="882650"/>
            <a:ext cx="4083050" cy="3062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5:notes"/>
          <p:cNvSpPr txBox="1">
            <a:spLocks noGrp="1"/>
          </p:cNvSpPr>
          <p:nvPr>
            <p:ph type="body" idx="1"/>
          </p:nvPr>
        </p:nvSpPr>
        <p:spPr>
          <a:xfrm>
            <a:off x="933450" y="4367213"/>
            <a:ext cx="5130800" cy="4137025"/>
          </a:xfrm>
          <a:prstGeom prst="rect">
            <a:avLst/>
          </a:prstGeom>
        </p:spPr>
        <p:txBody>
          <a:bodyPr spcFirstLastPara="1" wrap="square" lIns="92900" tIns="45725" rIns="92900" bIns="45725" anchor="t" anchorCtr="0">
            <a:no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57325" y="882650"/>
            <a:ext cx="4083050" cy="3062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6:notes"/>
          <p:cNvSpPr txBox="1">
            <a:spLocks noGrp="1"/>
          </p:cNvSpPr>
          <p:nvPr>
            <p:ph type="body" idx="1"/>
          </p:nvPr>
        </p:nvSpPr>
        <p:spPr>
          <a:xfrm>
            <a:off x="933450" y="4367213"/>
            <a:ext cx="5130800" cy="4137025"/>
          </a:xfrm>
          <a:prstGeom prst="rect">
            <a:avLst/>
          </a:prstGeom>
        </p:spPr>
        <p:txBody>
          <a:bodyPr spcFirstLastPara="1" wrap="square" lIns="92900" tIns="45725" rIns="92900" bIns="45725" anchor="t" anchorCtr="0">
            <a:no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57325" y="882650"/>
            <a:ext cx="4083050" cy="3062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7:notes"/>
          <p:cNvSpPr txBox="1">
            <a:spLocks noGrp="1"/>
          </p:cNvSpPr>
          <p:nvPr>
            <p:ph type="body" idx="1"/>
          </p:nvPr>
        </p:nvSpPr>
        <p:spPr>
          <a:xfrm>
            <a:off x="933450" y="4367213"/>
            <a:ext cx="5130800" cy="4137025"/>
          </a:xfrm>
          <a:prstGeom prst="rect">
            <a:avLst/>
          </a:prstGeom>
        </p:spPr>
        <p:txBody>
          <a:bodyPr spcFirstLastPara="1" wrap="square" lIns="92900" tIns="45725" rIns="92900" bIns="45725" anchor="t" anchorCtr="0">
            <a:no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57325" y="882650"/>
            <a:ext cx="4083050" cy="3062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8:notes"/>
          <p:cNvSpPr txBox="1">
            <a:spLocks noGrp="1"/>
          </p:cNvSpPr>
          <p:nvPr>
            <p:ph type="body" idx="1"/>
          </p:nvPr>
        </p:nvSpPr>
        <p:spPr>
          <a:xfrm>
            <a:off x="933450" y="4367213"/>
            <a:ext cx="5130800" cy="4137025"/>
          </a:xfrm>
          <a:prstGeom prst="rect">
            <a:avLst/>
          </a:prstGeom>
        </p:spPr>
        <p:txBody>
          <a:bodyPr spcFirstLastPara="1" wrap="square" lIns="92900" tIns="45725" rIns="92900" bIns="45725" anchor="t" anchorCtr="0">
            <a:no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57325" y="882650"/>
            <a:ext cx="4083050" cy="3062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9:notes"/>
          <p:cNvSpPr txBox="1">
            <a:spLocks noGrp="1"/>
          </p:cNvSpPr>
          <p:nvPr>
            <p:ph type="body" idx="1"/>
          </p:nvPr>
        </p:nvSpPr>
        <p:spPr>
          <a:xfrm>
            <a:off x="933450" y="4367213"/>
            <a:ext cx="5130800" cy="4137025"/>
          </a:xfrm>
          <a:prstGeom prst="rect">
            <a:avLst/>
          </a:prstGeom>
        </p:spPr>
        <p:txBody>
          <a:bodyPr spcFirstLastPara="1" wrap="square" lIns="92900" tIns="45725" rIns="92900" bIns="45725" anchor="t" anchorCtr="0">
            <a:no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57325" y="882650"/>
            <a:ext cx="4083050" cy="3062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10:notes"/>
          <p:cNvSpPr txBox="1">
            <a:spLocks noGrp="1"/>
          </p:cNvSpPr>
          <p:nvPr>
            <p:ph type="body" idx="1"/>
          </p:nvPr>
        </p:nvSpPr>
        <p:spPr>
          <a:xfrm>
            <a:off x="933450" y="4367213"/>
            <a:ext cx="5130800" cy="4137025"/>
          </a:xfrm>
          <a:prstGeom prst="rect">
            <a:avLst/>
          </a:prstGeom>
        </p:spPr>
        <p:txBody>
          <a:bodyPr spcFirstLastPara="1" wrap="square" lIns="92900" tIns="45725" rIns="92900" bIns="45725" anchor="t" anchorCtr="0">
            <a:no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57325" y="882650"/>
            <a:ext cx="4083050" cy="3062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Google Shape;19;p2"/>
          <p:cNvCxnSpPr/>
          <p:nvPr/>
        </p:nvCxnSpPr>
        <p:spPr>
          <a:xfrm>
            <a:off x="693738" y="1219200"/>
            <a:ext cx="7651750" cy="0"/>
          </a:xfrm>
          <a:prstGeom prst="straightConnector1">
            <a:avLst/>
          </a:prstGeom>
          <a:noFill/>
          <a:ln w="47625" cap="flat" cmpd="thinThick">
            <a:solidFill>
              <a:srgbClr val="FBBA03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0" name="Google Shape;20;p2" descr="front"/>
          <p:cNvPicPr preferRelativeResize="0"/>
          <p:nvPr/>
        </p:nvPicPr>
        <p:blipFill rotWithShape="1">
          <a:blip r:embed="rId2">
            <a:alphaModFix/>
          </a:blip>
          <a:srcRect b="22223"/>
          <a:stretch/>
        </p:blipFill>
        <p:spPr>
          <a:xfrm>
            <a:off x="8153400" y="0"/>
            <a:ext cx="990600" cy="833438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2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/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2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t" anchorCtr="0"/>
          <a:lstStyle>
            <a:lvl1pPr lvl="0" algn="ctr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/>
            </a:lvl1pPr>
            <a:lvl2pPr lvl="1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lvl="2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3pPr>
            <a:lvl4pPr lvl="3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5pPr>
            <a:lvl6pPr lvl="5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6pPr>
            <a:lvl7pPr lvl="6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7pPr>
            <a:lvl8pPr lvl="7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8pPr>
            <a:lvl9pPr lvl="8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9pPr>
          </a:lstStyle>
          <a:p>
            <a:endParaRPr/>
          </a:p>
        </p:txBody>
      </p:sp>
      <p:sp>
        <p:nvSpPr>
          <p:cNvPr id="23" name="Google Shape;23;p2"/>
          <p:cNvSpPr txBox="1">
            <a:spLocks noGrp="1"/>
          </p:cNvSpPr>
          <p:nvPr>
            <p:ph type="dt" idx="10"/>
          </p:nvPr>
        </p:nvSpPr>
        <p:spPr>
          <a:xfrm>
            <a:off x="0" y="6381750"/>
            <a:ext cx="12954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2"/>
          <p:cNvSpPr txBox="1">
            <a:spLocks noGrp="1"/>
          </p:cNvSpPr>
          <p:nvPr>
            <p:ph type="ftr" idx="11"/>
          </p:nvPr>
        </p:nvSpPr>
        <p:spPr>
          <a:xfrm>
            <a:off x="3200400" y="6381750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2"/>
          <p:cNvSpPr txBox="1">
            <a:spLocks noGrp="1"/>
          </p:cNvSpPr>
          <p:nvPr>
            <p:ph type="sldNum" idx="12"/>
          </p:nvPr>
        </p:nvSpPr>
        <p:spPr>
          <a:xfrm>
            <a:off x="8077200" y="6381750"/>
            <a:ext cx="1066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BBA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BBA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BBA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BBA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BBA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BBA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BBA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BBA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BBA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1"/>
          <p:cNvSpPr txBox="1">
            <a:spLocks noGrp="1"/>
          </p:cNvSpPr>
          <p:nvPr>
            <p:ph type="title"/>
          </p:nvPr>
        </p:nvSpPr>
        <p:spPr>
          <a:xfrm>
            <a:off x="685800" y="228600"/>
            <a:ext cx="7696200" cy="7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1"/>
          <p:cNvSpPr txBox="1">
            <a:spLocks noGrp="1"/>
          </p:cNvSpPr>
          <p:nvPr>
            <p:ph type="body" idx="1"/>
          </p:nvPr>
        </p:nvSpPr>
        <p:spPr>
          <a:xfrm rot="5400000">
            <a:off x="1866900" y="-114300"/>
            <a:ext cx="5257800" cy="76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t" anchorCtr="0"/>
          <a:lstStyle>
            <a:lvl1pPr marL="457200" lvl="0" indent="-3429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3pPr>
            <a:lvl4pPr marL="1828800" lvl="3" indent="-3429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5pPr>
            <a:lvl6pPr marL="2743200" lvl="5" indent="-3429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6pPr>
            <a:lvl7pPr marL="3200400" lvl="6" indent="-3429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7pPr>
            <a:lvl8pPr marL="3657600" lvl="7" indent="-3429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8pPr>
            <a:lvl9pPr marL="4114800" lvl="8" indent="-3429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9pPr>
          </a:lstStyle>
          <a:p>
            <a:endParaRPr/>
          </a:p>
        </p:txBody>
      </p:sp>
      <p:sp>
        <p:nvSpPr>
          <p:cNvPr id="81" name="Google Shape;81;p11"/>
          <p:cNvSpPr txBox="1">
            <a:spLocks noGrp="1"/>
          </p:cNvSpPr>
          <p:nvPr>
            <p:ph type="dt" idx="10"/>
          </p:nvPr>
        </p:nvSpPr>
        <p:spPr>
          <a:xfrm>
            <a:off x="0" y="6553200"/>
            <a:ext cx="1524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1"/>
          <p:cNvSpPr txBox="1">
            <a:spLocks noGrp="1"/>
          </p:cNvSpPr>
          <p:nvPr>
            <p:ph type="ftr" idx="11"/>
          </p:nvPr>
        </p:nvSpPr>
        <p:spPr>
          <a:xfrm>
            <a:off x="3048000" y="6553200"/>
            <a:ext cx="2895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1"/>
          <p:cNvSpPr txBox="1">
            <a:spLocks noGrp="1"/>
          </p:cNvSpPr>
          <p:nvPr>
            <p:ph type="sldNum" idx="12"/>
          </p:nvPr>
        </p:nvSpPr>
        <p:spPr>
          <a:xfrm>
            <a:off x="8610600" y="6553200"/>
            <a:ext cx="533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"/>
          <p:cNvSpPr txBox="1">
            <a:spLocks noGrp="1"/>
          </p:cNvSpPr>
          <p:nvPr>
            <p:ph type="title"/>
          </p:nvPr>
        </p:nvSpPr>
        <p:spPr>
          <a:xfrm>
            <a:off x="685800" y="228600"/>
            <a:ext cx="7696200" cy="7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body" idx="1"/>
          </p:nvPr>
        </p:nvSpPr>
        <p:spPr>
          <a:xfrm>
            <a:off x="685800" y="1066800"/>
            <a:ext cx="7620000" cy="52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t" anchorCtr="0"/>
          <a:lstStyle>
            <a:lvl1pPr marL="457200" lvl="0" indent="-3429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3pPr>
            <a:lvl4pPr marL="1828800" lvl="3" indent="-3429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5pPr>
            <a:lvl6pPr marL="2743200" lvl="5" indent="-3429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6pPr>
            <a:lvl7pPr marL="3200400" lvl="6" indent="-3429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7pPr>
            <a:lvl8pPr marL="3657600" lvl="7" indent="-3429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8pPr>
            <a:lvl9pPr marL="4114800" lvl="8" indent="-3429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dt" idx="10"/>
          </p:nvPr>
        </p:nvSpPr>
        <p:spPr>
          <a:xfrm>
            <a:off x="0" y="6553200"/>
            <a:ext cx="1524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ftr" idx="11"/>
          </p:nvPr>
        </p:nvSpPr>
        <p:spPr>
          <a:xfrm>
            <a:off x="3048000" y="6553200"/>
            <a:ext cx="2895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3"/>
          <p:cNvSpPr txBox="1">
            <a:spLocks noGrp="1"/>
          </p:cNvSpPr>
          <p:nvPr>
            <p:ph type="sldNum" idx="12"/>
          </p:nvPr>
        </p:nvSpPr>
        <p:spPr>
          <a:xfrm>
            <a:off x="8610600" y="6553200"/>
            <a:ext cx="533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4"/>
          <p:cNvSpPr txBox="1">
            <a:spLocks noGrp="1"/>
          </p:cNvSpPr>
          <p:nvPr>
            <p:ph type="title"/>
          </p:nvPr>
        </p:nvSpPr>
        <p:spPr>
          <a:xfrm>
            <a:off x="685800" y="228600"/>
            <a:ext cx="7696200" cy="7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body" idx="1"/>
          </p:nvPr>
        </p:nvSpPr>
        <p:spPr>
          <a:xfrm>
            <a:off x="685800" y="1066800"/>
            <a:ext cx="3733800" cy="52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t" anchorCtr="0"/>
          <a:lstStyle>
            <a:lvl1pPr marL="457200" lvl="0" indent="-406400" algn="l">
              <a:lnSpc>
                <a:spcPct val="90000"/>
              </a:lnSpc>
              <a:spcBef>
                <a:spcPts val="8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/>
            </a:lvl1pPr>
            <a:lvl2pPr marL="914400" lvl="1" indent="-38100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/>
            </a:lvl2pPr>
            <a:lvl3pPr marL="1371600" lvl="2" indent="-355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3pPr>
            <a:lvl4pPr marL="1828800" lvl="3" indent="-3429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4pPr>
            <a:lvl5pPr marL="2286000" lvl="4" indent="-3429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/>
            </a:lvl5pPr>
            <a:lvl6pPr marL="2743200" lvl="5" indent="-3429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/>
            </a:lvl6pPr>
            <a:lvl7pPr marL="3200400" lvl="6" indent="-3429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/>
            </a:lvl7pPr>
            <a:lvl8pPr marL="3657600" lvl="7" indent="-3429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/>
            </a:lvl8pPr>
            <a:lvl9pPr marL="4114800" lvl="8" indent="-3429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/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body" idx="2"/>
          </p:nvPr>
        </p:nvSpPr>
        <p:spPr>
          <a:xfrm>
            <a:off x="4572000" y="1066800"/>
            <a:ext cx="3733800" cy="52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t" anchorCtr="0"/>
          <a:lstStyle>
            <a:lvl1pPr marL="457200" lvl="0" indent="-406400" algn="l">
              <a:lnSpc>
                <a:spcPct val="90000"/>
              </a:lnSpc>
              <a:spcBef>
                <a:spcPts val="8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/>
            </a:lvl1pPr>
            <a:lvl2pPr marL="914400" lvl="1" indent="-38100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/>
            </a:lvl2pPr>
            <a:lvl3pPr marL="1371600" lvl="2" indent="-355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3pPr>
            <a:lvl4pPr marL="1828800" lvl="3" indent="-3429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4pPr>
            <a:lvl5pPr marL="2286000" lvl="4" indent="-3429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/>
            </a:lvl5pPr>
            <a:lvl6pPr marL="2743200" lvl="5" indent="-3429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/>
            </a:lvl6pPr>
            <a:lvl7pPr marL="3200400" lvl="6" indent="-3429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/>
            </a:lvl7pPr>
            <a:lvl8pPr marL="3657600" lvl="7" indent="-3429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/>
            </a:lvl8pPr>
            <a:lvl9pPr marL="4114800" lvl="8" indent="-3429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/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dt" idx="10"/>
          </p:nvPr>
        </p:nvSpPr>
        <p:spPr>
          <a:xfrm>
            <a:off x="0" y="6553200"/>
            <a:ext cx="1524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ftr" idx="11"/>
          </p:nvPr>
        </p:nvSpPr>
        <p:spPr>
          <a:xfrm>
            <a:off x="3048000" y="6553200"/>
            <a:ext cx="2895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4"/>
          <p:cNvSpPr txBox="1">
            <a:spLocks noGrp="1"/>
          </p:cNvSpPr>
          <p:nvPr>
            <p:ph type="sldNum" idx="12"/>
          </p:nvPr>
        </p:nvSpPr>
        <p:spPr>
          <a:xfrm>
            <a:off x="8610600" y="6553200"/>
            <a:ext cx="533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82296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body" idx="1"/>
          </p:nvPr>
        </p:nvSpPr>
        <p:spPr>
          <a:xfrm>
            <a:off x="457200" y="1143000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b" anchorCtr="0"/>
          <a:lstStyle>
            <a:lvl1pPr marL="457200" lvl="0" indent="-22860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body" idx="2"/>
          </p:nvPr>
        </p:nvSpPr>
        <p:spPr>
          <a:xfrm>
            <a:off x="457200" y="1782762"/>
            <a:ext cx="4038600" cy="4465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t" anchorCtr="0"/>
          <a:lstStyle>
            <a:lvl1pPr marL="457200" lvl="0" indent="-38100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/>
            </a:lvl1pPr>
            <a:lvl2pPr marL="914400" lvl="1" indent="-355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/>
            </a:lvl2pPr>
            <a:lvl3pPr marL="1371600" lvl="2" indent="-3429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3pPr>
            <a:lvl4pPr marL="1828800" lvl="3" indent="-3302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/>
            </a:lvl4pPr>
            <a:lvl5pPr marL="2286000" lvl="4" indent="-3302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/>
            </a:lvl5pPr>
            <a:lvl6pPr marL="2743200" lvl="5" indent="-3302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/>
            </a:lvl6pPr>
            <a:lvl7pPr marL="3200400" lvl="6" indent="-3302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/>
            </a:lvl7pPr>
            <a:lvl8pPr marL="3657600" lvl="7" indent="-3302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/>
            </a:lvl8pPr>
            <a:lvl9pPr marL="4114800" lvl="8" indent="-3302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/>
            </a:lvl9pPr>
          </a:lstStyle>
          <a:p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body" idx="3"/>
          </p:nvPr>
        </p:nvSpPr>
        <p:spPr>
          <a:xfrm>
            <a:off x="4645025" y="1143000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b" anchorCtr="0"/>
          <a:lstStyle>
            <a:lvl1pPr marL="457200" lvl="0" indent="-22860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9pPr>
          </a:lstStyle>
          <a:p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body" idx="4"/>
          </p:nvPr>
        </p:nvSpPr>
        <p:spPr>
          <a:xfrm>
            <a:off x="4645025" y="1782762"/>
            <a:ext cx="4041775" cy="4465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t" anchorCtr="0"/>
          <a:lstStyle>
            <a:lvl1pPr marL="457200" lvl="0" indent="-38100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/>
            </a:lvl1pPr>
            <a:lvl2pPr marL="914400" lvl="1" indent="-355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/>
            </a:lvl2pPr>
            <a:lvl3pPr marL="1371600" lvl="2" indent="-3429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3pPr>
            <a:lvl4pPr marL="1828800" lvl="3" indent="-3302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/>
            </a:lvl4pPr>
            <a:lvl5pPr marL="2286000" lvl="4" indent="-3302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/>
            </a:lvl5pPr>
            <a:lvl6pPr marL="2743200" lvl="5" indent="-3302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/>
            </a:lvl6pPr>
            <a:lvl7pPr marL="3200400" lvl="6" indent="-3302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/>
            </a:lvl7pPr>
            <a:lvl8pPr marL="3657600" lvl="7" indent="-3302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/>
            </a:lvl8pPr>
            <a:lvl9pPr marL="4114800" lvl="8" indent="-3302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/>
            </a:lvl9pPr>
          </a:lstStyle>
          <a:p>
            <a:endParaRPr/>
          </a:p>
        </p:txBody>
      </p:sp>
      <p:sp>
        <p:nvSpPr>
          <p:cNvPr id="45" name="Google Shape;45;p5"/>
          <p:cNvSpPr txBox="1">
            <a:spLocks noGrp="1"/>
          </p:cNvSpPr>
          <p:nvPr>
            <p:ph type="dt" idx="10"/>
          </p:nvPr>
        </p:nvSpPr>
        <p:spPr>
          <a:xfrm>
            <a:off x="0" y="6553200"/>
            <a:ext cx="1524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5"/>
          <p:cNvSpPr txBox="1">
            <a:spLocks noGrp="1"/>
          </p:cNvSpPr>
          <p:nvPr>
            <p:ph type="ftr" idx="11"/>
          </p:nvPr>
        </p:nvSpPr>
        <p:spPr>
          <a:xfrm>
            <a:off x="3048000" y="6553200"/>
            <a:ext cx="2895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5"/>
          <p:cNvSpPr txBox="1">
            <a:spLocks noGrp="1"/>
          </p:cNvSpPr>
          <p:nvPr>
            <p:ph type="sldNum" idx="12"/>
          </p:nvPr>
        </p:nvSpPr>
        <p:spPr>
          <a:xfrm>
            <a:off x="8610600" y="6553200"/>
            <a:ext cx="533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6"/>
          <p:cNvSpPr txBox="1">
            <a:spLocks noGrp="1"/>
          </p:cNvSpPr>
          <p:nvPr>
            <p:ph type="title"/>
          </p:nvPr>
        </p:nvSpPr>
        <p:spPr>
          <a:xfrm>
            <a:off x="685800" y="228600"/>
            <a:ext cx="7696200" cy="7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6"/>
          <p:cNvSpPr txBox="1">
            <a:spLocks noGrp="1"/>
          </p:cNvSpPr>
          <p:nvPr>
            <p:ph type="dt" idx="10"/>
          </p:nvPr>
        </p:nvSpPr>
        <p:spPr>
          <a:xfrm>
            <a:off x="0" y="6553200"/>
            <a:ext cx="1524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6"/>
          <p:cNvSpPr txBox="1">
            <a:spLocks noGrp="1"/>
          </p:cNvSpPr>
          <p:nvPr>
            <p:ph type="ftr" idx="11"/>
          </p:nvPr>
        </p:nvSpPr>
        <p:spPr>
          <a:xfrm>
            <a:off x="3048000" y="6553200"/>
            <a:ext cx="2895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6"/>
          <p:cNvSpPr txBox="1">
            <a:spLocks noGrp="1"/>
          </p:cNvSpPr>
          <p:nvPr>
            <p:ph type="sldNum" idx="12"/>
          </p:nvPr>
        </p:nvSpPr>
        <p:spPr>
          <a:xfrm>
            <a:off x="8610600" y="6553200"/>
            <a:ext cx="533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7"/>
          <p:cNvSpPr txBox="1">
            <a:spLocks noGrp="1"/>
          </p:cNvSpPr>
          <p:nvPr>
            <p:ph type="dt" idx="10"/>
          </p:nvPr>
        </p:nvSpPr>
        <p:spPr>
          <a:xfrm>
            <a:off x="0" y="6553200"/>
            <a:ext cx="1524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7"/>
          <p:cNvSpPr txBox="1">
            <a:spLocks noGrp="1"/>
          </p:cNvSpPr>
          <p:nvPr>
            <p:ph type="ftr" idx="11"/>
          </p:nvPr>
        </p:nvSpPr>
        <p:spPr>
          <a:xfrm>
            <a:off x="3048000" y="6553200"/>
            <a:ext cx="2895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sldNum" idx="12"/>
          </p:nvPr>
        </p:nvSpPr>
        <p:spPr>
          <a:xfrm>
            <a:off x="8610600" y="6553200"/>
            <a:ext cx="533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8"/>
          <p:cNvSpPr txBox="1">
            <a:spLocks noGrp="1"/>
          </p:cNvSpPr>
          <p:nvPr>
            <p:ph type="title"/>
          </p:nvPr>
        </p:nvSpPr>
        <p:spPr>
          <a:xfrm rot="5400000">
            <a:off x="4371975" y="2314575"/>
            <a:ext cx="6096000" cy="1924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8"/>
          <p:cNvSpPr txBox="1">
            <a:spLocks noGrp="1"/>
          </p:cNvSpPr>
          <p:nvPr>
            <p:ph type="body" idx="1"/>
          </p:nvPr>
        </p:nvSpPr>
        <p:spPr>
          <a:xfrm rot="5400000">
            <a:off x="447675" y="466725"/>
            <a:ext cx="6096000" cy="5619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t" anchorCtr="0"/>
          <a:lstStyle>
            <a:lvl1pPr marL="457200" lvl="0" indent="-3429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3pPr>
            <a:lvl4pPr marL="1828800" lvl="3" indent="-3429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5pPr>
            <a:lvl6pPr marL="2743200" lvl="5" indent="-3429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6pPr>
            <a:lvl7pPr marL="3200400" lvl="6" indent="-3429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7pPr>
            <a:lvl8pPr marL="3657600" lvl="7" indent="-3429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8pPr>
            <a:lvl9pPr marL="4114800" lvl="8" indent="-3429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dt" idx="10"/>
          </p:nvPr>
        </p:nvSpPr>
        <p:spPr>
          <a:xfrm>
            <a:off x="0" y="6553200"/>
            <a:ext cx="1524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8"/>
          <p:cNvSpPr txBox="1">
            <a:spLocks noGrp="1"/>
          </p:cNvSpPr>
          <p:nvPr>
            <p:ph type="ftr" idx="11"/>
          </p:nvPr>
        </p:nvSpPr>
        <p:spPr>
          <a:xfrm>
            <a:off x="3048000" y="6553200"/>
            <a:ext cx="2895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8"/>
          <p:cNvSpPr txBox="1">
            <a:spLocks noGrp="1"/>
          </p:cNvSpPr>
          <p:nvPr>
            <p:ph type="sldNum" idx="12"/>
          </p:nvPr>
        </p:nvSpPr>
        <p:spPr>
          <a:xfrm>
            <a:off x="8610600" y="6553200"/>
            <a:ext cx="533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Text, and 2 Content" type="txAndTwoObj">
  <p:cSld name="TEXT_AND_TWO_OBJECTS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9"/>
          <p:cNvSpPr txBox="1">
            <a:spLocks noGrp="1"/>
          </p:cNvSpPr>
          <p:nvPr>
            <p:ph type="title"/>
          </p:nvPr>
        </p:nvSpPr>
        <p:spPr>
          <a:xfrm>
            <a:off x="685800" y="228600"/>
            <a:ext cx="7696200" cy="7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body" idx="1"/>
          </p:nvPr>
        </p:nvSpPr>
        <p:spPr>
          <a:xfrm>
            <a:off x="685800" y="1066800"/>
            <a:ext cx="3733800" cy="52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t" anchorCtr="0"/>
          <a:lstStyle>
            <a:lvl1pPr marL="457200" lvl="0" indent="-3429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3pPr>
            <a:lvl4pPr marL="1828800" lvl="3" indent="-3429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5pPr>
            <a:lvl6pPr marL="2743200" lvl="5" indent="-3429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6pPr>
            <a:lvl7pPr marL="3200400" lvl="6" indent="-3429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7pPr>
            <a:lvl8pPr marL="3657600" lvl="7" indent="-3429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8pPr>
            <a:lvl9pPr marL="4114800" lvl="8" indent="-3429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9pPr>
          </a:lstStyle>
          <a:p>
            <a:endParaRPr/>
          </a:p>
        </p:txBody>
      </p:sp>
      <p:sp>
        <p:nvSpPr>
          <p:cNvPr id="66" name="Google Shape;66;p9"/>
          <p:cNvSpPr txBox="1">
            <a:spLocks noGrp="1"/>
          </p:cNvSpPr>
          <p:nvPr>
            <p:ph type="body" idx="2"/>
          </p:nvPr>
        </p:nvSpPr>
        <p:spPr>
          <a:xfrm>
            <a:off x="4572000" y="1066800"/>
            <a:ext cx="3733800" cy="25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t" anchorCtr="0"/>
          <a:lstStyle>
            <a:lvl1pPr marL="457200" lvl="0" indent="-3429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3pPr>
            <a:lvl4pPr marL="1828800" lvl="3" indent="-3429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5pPr>
            <a:lvl6pPr marL="2743200" lvl="5" indent="-3429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6pPr>
            <a:lvl7pPr marL="3200400" lvl="6" indent="-3429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7pPr>
            <a:lvl8pPr marL="3657600" lvl="7" indent="-3429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8pPr>
            <a:lvl9pPr marL="4114800" lvl="8" indent="-3429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body" idx="3"/>
          </p:nvPr>
        </p:nvSpPr>
        <p:spPr>
          <a:xfrm>
            <a:off x="4572000" y="3771900"/>
            <a:ext cx="3733800" cy="25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t" anchorCtr="0"/>
          <a:lstStyle>
            <a:lvl1pPr marL="457200" lvl="0" indent="-3429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3pPr>
            <a:lvl4pPr marL="1828800" lvl="3" indent="-3429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5pPr>
            <a:lvl6pPr marL="2743200" lvl="5" indent="-3429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6pPr>
            <a:lvl7pPr marL="3200400" lvl="6" indent="-3429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7pPr>
            <a:lvl8pPr marL="3657600" lvl="7" indent="-3429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8pPr>
            <a:lvl9pPr marL="4114800" lvl="8" indent="-3429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dt" idx="10"/>
          </p:nvPr>
        </p:nvSpPr>
        <p:spPr>
          <a:xfrm>
            <a:off x="0" y="6553200"/>
            <a:ext cx="1524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ftr" idx="11"/>
          </p:nvPr>
        </p:nvSpPr>
        <p:spPr>
          <a:xfrm>
            <a:off x="3048000" y="6553200"/>
            <a:ext cx="2895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9"/>
          <p:cNvSpPr txBox="1">
            <a:spLocks noGrp="1"/>
          </p:cNvSpPr>
          <p:nvPr>
            <p:ph type="sldNum" idx="12"/>
          </p:nvPr>
        </p:nvSpPr>
        <p:spPr>
          <a:xfrm>
            <a:off x="8610600" y="6553200"/>
            <a:ext cx="533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0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b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0"/>
          <p:cNvSpPr>
            <a:spLocks noGrp="1"/>
          </p:cNvSpPr>
          <p:nvPr>
            <p:ph type="pic" idx="2"/>
          </p:nvPr>
        </p:nvSpPr>
        <p:spPr>
          <a:xfrm>
            <a:off x="990600" y="1142999"/>
            <a:ext cx="7391400" cy="3584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t" anchorCtr="0"/>
          <a:lstStyle>
            <a:lvl1pPr marR="0" lvl="0" algn="l" rtl="0">
              <a:lnSpc>
                <a:spcPct val="90000"/>
              </a:lnSpc>
              <a:spcBef>
                <a:spcPts val="96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8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" name="Google Shape;74;p10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t" anchorCtr="0"/>
          <a:lstStyle>
            <a:lvl1pPr marL="457200" lvl="0" indent="-228600" algn="l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1pPr>
            <a:lvl2pPr marL="914400" lvl="1" indent="-2286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/>
            </a:lvl2pPr>
            <a:lvl3pPr marL="1371600" lvl="2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/>
            </a:lvl3pPr>
            <a:lvl4pPr marL="1828800" lvl="3" indent="-228600" algn="l">
              <a:lnSpc>
                <a:spcPct val="9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4pPr>
            <a:lvl5pPr marL="2286000" lvl="4" indent="-228600" algn="l">
              <a:lnSpc>
                <a:spcPct val="9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5pPr>
            <a:lvl6pPr marL="2743200" lvl="5" indent="-228600" algn="l">
              <a:lnSpc>
                <a:spcPct val="9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6pPr>
            <a:lvl7pPr marL="3200400" lvl="6" indent="-228600" algn="l">
              <a:lnSpc>
                <a:spcPct val="9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7pPr>
            <a:lvl8pPr marL="3657600" lvl="7" indent="-228600" algn="l">
              <a:lnSpc>
                <a:spcPct val="9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8pPr>
            <a:lvl9pPr marL="4114800" lvl="8" indent="-228600" algn="l">
              <a:lnSpc>
                <a:spcPct val="9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9pPr>
          </a:lstStyle>
          <a:p>
            <a:endParaRPr/>
          </a:p>
        </p:txBody>
      </p:sp>
      <p:sp>
        <p:nvSpPr>
          <p:cNvPr id="75" name="Google Shape;75;p10"/>
          <p:cNvSpPr txBox="1">
            <a:spLocks noGrp="1"/>
          </p:cNvSpPr>
          <p:nvPr>
            <p:ph type="dt" idx="10"/>
          </p:nvPr>
        </p:nvSpPr>
        <p:spPr>
          <a:xfrm>
            <a:off x="0" y="6553200"/>
            <a:ext cx="1524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0"/>
          <p:cNvSpPr txBox="1">
            <a:spLocks noGrp="1"/>
          </p:cNvSpPr>
          <p:nvPr>
            <p:ph type="ftr" idx="11"/>
          </p:nvPr>
        </p:nvSpPr>
        <p:spPr>
          <a:xfrm>
            <a:off x="3048000" y="6553200"/>
            <a:ext cx="2895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0"/>
          <p:cNvSpPr txBox="1">
            <a:spLocks noGrp="1"/>
          </p:cNvSpPr>
          <p:nvPr>
            <p:ph type="sldNum" idx="12"/>
          </p:nvPr>
        </p:nvSpPr>
        <p:spPr>
          <a:xfrm>
            <a:off x="8610600" y="6553200"/>
            <a:ext cx="533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1"/>
          <p:cNvSpPr txBox="1">
            <a:spLocks noGrp="1"/>
          </p:cNvSpPr>
          <p:nvPr>
            <p:ph type="dt" idx="10"/>
          </p:nvPr>
        </p:nvSpPr>
        <p:spPr>
          <a:xfrm>
            <a:off x="0" y="6553200"/>
            <a:ext cx="1524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ftr" idx="11"/>
          </p:nvPr>
        </p:nvSpPr>
        <p:spPr>
          <a:xfrm>
            <a:off x="3048000" y="6553200"/>
            <a:ext cx="2895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rgbClr val="114FF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sldNum" idx="12"/>
          </p:nvPr>
        </p:nvSpPr>
        <p:spPr>
          <a:xfrm>
            <a:off x="8610600" y="6553200"/>
            <a:ext cx="533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title"/>
          </p:nvPr>
        </p:nvSpPr>
        <p:spPr>
          <a:xfrm>
            <a:off x="685800" y="228600"/>
            <a:ext cx="7696200" cy="7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" name="Google Shape;15;p1"/>
          <p:cNvSpPr txBox="1">
            <a:spLocks noGrp="1"/>
          </p:cNvSpPr>
          <p:nvPr>
            <p:ph type="body" idx="1"/>
          </p:nvPr>
        </p:nvSpPr>
        <p:spPr>
          <a:xfrm>
            <a:off x="685800" y="1066800"/>
            <a:ext cx="7620000" cy="52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t" anchorCtr="0"/>
          <a:lstStyle>
            <a:lvl1pPr marL="457200" marR="0" lvl="0" indent="-381000" algn="l" rtl="0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6" name="Google Shape;16;p1"/>
          <p:cNvCxnSpPr/>
          <p:nvPr/>
        </p:nvCxnSpPr>
        <p:spPr>
          <a:xfrm>
            <a:off x="693738" y="914400"/>
            <a:ext cx="7651750" cy="0"/>
          </a:xfrm>
          <a:prstGeom prst="straightConnector1">
            <a:avLst/>
          </a:prstGeom>
          <a:noFill/>
          <a:ln w="47625" cap="flat" cmpd="thinThick">
            <a:solidFill>
              <a:srgbClr val="FBBA03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7" name="Google Shape;17;p1" descr="front"/>
          <p:cNvPicPr preferRelativeResize="0"/>
          <p:nvPr/>
        </p:nvPicPr>
        <p:blipFill rotWithShape="1">
          <a:blip r:embed="rId12">
            <a:alphaModFix/>
          </a:blip>
          <a:srcRect b="22223"/>
          <a:stretch/>
        </p:blipFill>
        <p:spPr>
          <a:xfrm>
            <a:off x="8229600" y="0"/>
            <a:ext cx="914400" cy="769938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cs88.org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kripken.github.io/sql.js/GUI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course-evaluations.berkeley.edu/" TargetMode="External"/><Relationship Id="rId2" Type="http://schemas.openxmlformats.org/officeDocument/2006/relationships/hyperlink" Target="https://piazza.com/class/k5kga9pwx0l754?cid=877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zentut.com/sql-tutorial/sql-select/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hyperlink" Target="http://www.zentut.com/sql-tutorial/sql-delete/" TargetMode="External"/><Relationship Id="rId4" Type="http://schemas.openxmlformats.org/officeDocument/2006/relationships/hyperlink" Target="http://www.zentut.com/sql-tutorial/sql-update/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hyperlink" Target="http://www.zentut.com/sql-tutorial/sql-count/" TargetMode="External"/><Relationship Id="rId3" Type="http://schemas.openxmlformats.org/officeDocument/2006/relationships/hyperlink" Target="http://www.zentut.com/sql-tutorial/sql-select/" TargetMode="External"/><Relationship Id="rId7" Type="http://schemas.openxmlformats.org/officeDocument/2006/relationships/hyperlink" Target="http://www.zentut.com/sql-tutorial/sql-min-max/" TargetMode="External"/><Relationship Id="rId12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zentut.com/sql-tutorial/sql-avg/" TargetMode="External"/><Relationship Id="rId11" Type="http://schemas.openxmlformats.org/officeDocument/2006/relationships/image" Target="../media/image27.png"/><Relationship Id="rId5" Type="http://schemas.openxmlformats.org/officeDocument/2006/relationships/hyperlink" Target="http://www.zentut.com/sql-tutorial/sql-sum/" TargetMode="External"/><Relationship Id="rId10" Type="http://schemas.openxmlformats.org/officeDocument/2006/relationships/image" Target="../media/image26.png"/><Relationship Id="rId4" Type="http://schemas.openxmlformats.org/officeDocument/2006/relationships/hyperlink" Target="http://www.zentut.com/sql-tutorial/sql-aggregate-functions/" TargetMode="External"/><Relationship Id="rId9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524000" y="0"/>
            <a:ext cx="6781800" cy="990600"/>
          </a:xfrm>
        </p:spPr>
        <p:txBody>
          <a:bodyPr/>
          <a:lstStyle/>
          <a:p>
            <a:br>
              <a:rPr lang="en-US" sz="2800" dirty="0">
                <a:latin typeface="Arial" charset="0"/>
                <a:ea typeface="ＭＳ Ｐゴシック" charset="0"/>
                <a:cs typeface="ＭＳ Ｐゴシック" charset="0"/>
              </a:rPr>
            </a:br>
            <a:r>
              <a:rPr lang="en-US" sz="2800" dirty="0">
                <a:latin typeface="Arial" charset="0"/>
                <a:ea typeface="ＭＳ Ｐゴシック" charset="0"/>
                <a:cs typeface="ＭＳ Ｐゴシック" charset="0"/>
              </a:rPr>
              <a:t>Computational Structures in Data Science</a:t>
            </a:r>
          </a:p>
        </p:txBody>
      </p:sp>
      <p:sp>
        <p:nvSpPr>
          <p:cNvPr id="17412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041400" y="2310007"/>
            <a:ext cx="8102600" cy="4129316"/>
          </a:xfrm>
        </p:spPr>
        <p:txBody>
          <a:bodyPr/>
          <a:lstStyle/>
          <a:p>
            <a:endParaRPr lang="en-US" sz="1800" b="0" dirty="0">
              <a:latin typeface="Arial" charset="0"/>
              <a:ea typeface="ＭＳ Ｐゴシック" charset="0"/>
              <a:cs typeface="ＭＳ Ｐゴシック" charset="0"/>
            </a:endParaRPr>
          </a:p>
          <a:p>
            <a:r>
              <a:rPr lang="en-US" sz="4400" dirty="0">
                <a:latin typeface="Arial" charset="0"/>
                <a:ea typeface="ＭＳ Ｐゴシック" charset="0"/>
                <a:cs typeface="ＭＳ Ｐゴシック" charset="0"/>
              </a:rPr>
              <a:t>Lecture #23 &amp; 24:</a:t>
            </a:r>
            <a:br>
              <a:rPr lang="en-US" sz="4400" dirty="0">
                <a:latin typeface="Arial" charset="0"/>
                <a:ea typeface="ＭＳ Ｐゴシック" charset="0"/>
                <a:cs typeface="ＭＳ Ｐゴシック" charset="0"/>
              </a:rPr>
            </a:br>
            <a:r>
              <a:rPr lang="en-US" sz="4400" dirty="0">
                <a:latin typeface="Arial" charset="0"/>
                <a:ea typeface="ＭＳ Ｐゴシック" charset="0"/>
                <a:cs typeface="ＭＳ Ｐゴシック" charset="0"/>
              </a:rPr>
              <a:t>Databases &amp; SQL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301171" y="2417563"/>
            <a:ext cx="25146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b="1" dirty="0">
                <a:solidFill>
                  <a:schemeClr val="bg2"/>
                </a:solidFill>
                <a:latin typeface="18 VAG Rounded Bold   07390"/>
              </a:rPr>
              <a:t>UC Berkeley EECS</a:t>
            </a:r>
            <a:br>
              <a:rPr lang="en-US" b="1" dirty="0">
                <a:solidFill>
                  <a:schemeClr val="bg2"/>
                </a:solidFill>
                <a:latin typeface="18 VAG Rounded Bold   07390"/>
              </a:rPr>
            </a:br>
            <a:r>
              <a:rPr lang="en-US" b="1" dirty="0">
                <a:solidFill>
                  <a:schemeClr val="bg2"/>
                </a:solidFill>
                <a:latin typeface="18 VAG Rounded Bold   07390"/>
              </a:rPr>
              <a:t>Lecturer Michael Ball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52400" y="426870"/>
            <a:ext cx="1608666" cy="160866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" name="Rectangle 1"/>
          <p:cNvSpPr/>
          <p:nvPr/>
        </p:nvSpPr>
        <p:spPr>
          <a:xfrm>
            <a:off x="5415696" y="6488668"/>
            <a:ext cx="150714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dirty="0">
                <a:hlinkClick r:id="rId4"/>
              </a:rPr>
              <a:t>https://cs88.org/</a:t>
            </a:r>
            <a:endParaRPr lang="hu-HU" dirty="0"/>
          </a:p>
        </p:txBody>
      </p:sp>
      <p:sp>
        <p:nvSpPr>
          <p:cNvPr id="3" name="Rectangle 2"/>
          <p:cNvSpPr/>
          <p:nvPr/>
        </p:nvSpPr>
        <p:spPr>
          <a:xfrm>
            <a:off x="0" y="6488668"/>
            <a:ext cx="133882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April 20, 2020</a:t>
            </a:r>
          </a:p>
        </p:txBody>
      </p:sp>
    </p:spTree>
    <p:extLst>
      <p:ext uri="{BB962C8B-B14F-4D97-AF65-F5344CB8AC3E}">
        <p14:creationId xmlns:p14="http://schemas.microsoft.com/office/powerpoint/2010/main" val="3627727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9658"/>
    </mc:Choice>
    <mc:Fallback xmlns="">
      <p:transition xmlns:p14="http://schemas.microsoft.com/office/powerpoint/2010/main" spd="slow" advTm="109658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9"/>
          <p:cNvSpPr txBox="1">
            <a:spLocks noGrp="1"/>
          </p:cNvSpPr>
          <p:nvPr>
            <p:ph type="title"/>
          </p:nvPr>
        </p:nvSpPr>
        <p:spPr>
          <a:xfrm>
            <a:off x="685800" y="228600"/>
            <a:ext cx="7696200" cy="7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SQL example</a:t>
            </a:r>
            <a:endParaRPr/>
          </a:p>
        </p:txBody>
      </p:sp>
      <p:sp>
        <p:nvSpPr>
          <p:cNvPr id="273" name="Google Shape;273;p19"/>
          <p:cNvSpPr txBox="1">
            <a:spLocks noGrp="1"/>
          </p:cNvSpPr>
          <p:nvPr>
            <p:ph type="body" idx="1"/>
          </p:nvPr>
        </p:nvSpPr>
        <p:spPr>
          <a:xfrm>
            <a:off x="685800" y="1066800"/>
            <a:ext cx="76962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t" anchorCtr="0">
            <a:noAutofit/>
          </a:bodyPr>
          <a:lstStyle/>
          <a:p>
            <a:pPr marL="28575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/>
              <a:t>SQL statements create tables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</a:pPr>
            <a:r>
              <a:rPr lang="en-US"/>
              <a:t>Give it a try with sqlite3 or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http://kripken.github.io/sql.js/GUI/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</a:pPr>
            <a:r>
              <a:rPr lang="en-US"/>
              <a:t>Each statement ends with ‘;’</a:t>
            </a:r>
            <a:endParaRPr/>
          </a:p>
          <a:p>
            <a:pPr marL="685800" lvl="1" indent="-1143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/>
          </a:p>
          <a:p>
            <a:pPr marL="285750" lvl="0" indent="-133350" algn="l" rtl="0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/>
          </a:p>
        </p:txBody>
      </p:sp>
      <p:sp>
        <p:nvSpPr>
          <p:cNvPr id="276" name="Google Shape;276;p19"/>
          <p:cNvSpPr txBox="1">
            <a:spLocks noGrp="1"/>
          </p:cNvSpPr>
          <p:nvPr>
            <p:ph type="sldNum" idx="12"/>
          </p:nvPr>
        </p:nvSpPr>
        <p:spPr>
          <a:xfrm>
            <a:off x="8610600" y="6553200"/>
            <a:ext cx="533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 b="0"/>
          </a:p>
        </p:txBody>
      </p:sp>
      <p:sp>
        <p:nvSpPr>
          <p:cNvPr id="277" name="Google Shape;277;p19"/>
          <p:cNvSpPr/>
          <p:nvPr/>
        </p:nvSpPr>
        <p:spPr>
          <a:xfrm>
            <a:off x="152400" y="2362200"/>
            <a:ext cx="8763000" cy="2585323"/>
          </a:xfrm>
          <a:prstGeom prst="rect">
            <a:avLst/>
          </a:prstGeom>
          <a:noFill/>
          <a:ln w="9525" cap="flat" cmpd="sng">
            <a:solidFill>
              <a:srgbClr val="618FF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culler$ sqlite3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SQLite version 3.9.2 2015-11-02 18:31:45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Enter ".help" for usage hints.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Connected to a </a:t>
            </a:r>
            <a:r>
              <a:rPr lang="en-US" sz="1800" b="1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transient in-memory database</a:t>
            </a:r>
            <a:r>
              <a:rPr lang="en-US" sz="18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Use ".open FILENAME" to reopen on a persistent database.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sqlite&gt; </a:t>
            </a:r>
            <a:r>
              <a:rPr lang="en-US" sz="1800" b="1">
                <a:solidFill>
                  <a:srgbClr val="FF0000"/>
                </a:solidFill>
                <a:latin typeface="Courier"/>
                <a:ea typeface="Courier"/>
                <a:cs typeface="Courier"/>
                <a:sym typeface="Courier"/>
              </a:rPr>
              <a:t>select</a:t>
            </a:r>
            <a:r>
              <a:rPr lang="en-US" sz="1800">
                <a:solidFill>
                  <a:srgbClr val="FF0000"/>
                </a:solidFill>
                <a:latin typeface="Courier"/>
                <a:ea typeface="Courier"/>
                <a:cs typeface="Courier"/>
                <a:sym typeface="Courier"/>
              </a:rPr>
              <a:t> 38 as latitude, 122 as longitude, "Berkeley" as name;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38|122|Berkeley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sqlite&gt; </a:t>
            </a:r>
            <a:endParaRPr/>
          </a:p>
        </p:txBody>
      </p:sp>
      <p:sp>
        <p:nvSpPr>
          <p:cNvPr id="8" name="Google Shape;99;p13">
            <a:extLst>
              <a:ext uri="{FF2B5EF4-FFF2-40B4-BE49-F238E27FC236}">
                <a16:creationId xmlns:a16="http://schemas.microsoft.com/office/drawing/2014/main" id="{7FC3BD87-D4C3-8748-AF9E-10224E6A2527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0" y="6553200"/>
            <a:ext cx="1524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04/22/19</a:t>
            </a:r>
            <a:endParaRPr dirty="0"/>
          </a:p>
        </p:txBody>
      </p:sp>
      <p:sp>
        <p:nvSpPr>
          <p:cNvPr id="9" name="Google Shape;100;p13">
            <a:extLst>
              <a:ext uri="{FF2B5EF4-FFF2-40B4-BE49-F238E27FC236}">
                <a16:creationId xmlns:a16="http://schemas.microsoft.com/office/drawing/2014/main" id="{70A8AC86-961F-8147-98F6-6107E16F1D3E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3048000" y="6553200"/>
            <a:ext cx="2895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UCB CS88 Sp19 L12</a:t>
            </a:r>
            <a:endParaRPr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20"/>
          <p:cNvSpPr txBox="1">
            <a:spLocks noGrp="1"/>
          </p:cNvSpPr>
          <p:nvPr>
            <p:ph type="title"/>
          </p:nvPr>
        </p:nvSpPr>
        <p:spPr>
          <a:xfrm>
            <a:off x="685800" y="228600"/>
            <a:ext cx="7696200" cy="7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 Running example from Data 8 Lec 10</a:t>
            </a:r>
            <a:endParaRPr/>
          </a:p>
        </p:txBody>
      </p:sp>
      <p:sp>
        <p:nvSpPr>
          <p:cNvPr id="285" name="Google Shape;285;p20"/>
          <p:cNvSpPr txBox="1">
            <a:spLocks noGrp="1"/>
          </p:cNvSpPr>
          <p:nvPr>
            <p:ph type="sldNum" idx="12"/>
          </p:nvPr>
        </p:nvSpPr>
        <p:spPr>
          <a:xfrm>
            <a:off x="8610600" y="6553200"/>
            <a:ext cx="533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 b="0"/>
          </a:p>
        </p:txBody>
      </p:sp>
      <p:pic>
        <p:nvPicPr>
          <p:cNvPr id="286" name="Google Shape;286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3400" y="1219200"/>
            <a:ext cx="6324600" cy="41626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819400" y="5461000"/>
            <a:ext cx="6172200" cy="10922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88" name="Google Shape;288;p2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810000" y="3581400"/>
            <a:ext cx="3464560" cy="15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9;p13">
            <a:extLst>
              <a:ext uri="{FF2B5EF4-FFF2-40B4-BE49-F238E27FC236}">
                <a16:creationId xmlns:a16="http://schemas.microsoft.com/office/drawing/2014/main" id="{840E850C-E0AF-8D4E-9083-8C602D2F912F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0" y="6553200"/>
            <a:ext cx="1524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04/22/19</a:t>
            </a:r>
            <a:endParaRPr dirty="0"/>
          </a:p>
        </p:txBody>
      </p:sp>
      <p:sp>
        <p:nvSpPr>
          <p:cNvPr id="10" name="Google Shape;100;p13">
            <a:extLst>
              <a:ext uri="{FF2B5EF4-FFF2-40B4-BE49-F238E27FC236}">
                <a16:creationId xmlns:a16="http://schemas.microsoft.com/office/drawing/2014/main" id="{B81D179F-BC4D-7F47-9FA6-463D2543ED08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3048000" y="6553200"/>
            <a:ext cx="2895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UCB CS88 Sp19 L12</a:t>
            </a:r>
            <a:endParaRPr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21"/>
          <p:cNvSpPr txBox="1">
            <a:spLocks noGrp="1"/>
          </p:cNvSpPr>
          <p:nvPr>
            <p:ph type="title"/>
          </p:nvPr>
        </p:nvSpPr>
        <p:spPr>
          <a:xfrm>
            <a:off x="685800" y="228600"/>
            <a:ext cx="7696200" cy="7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ourier"/>
                <a:ea typeface="Courier"/>
                <a:cs typeface="Courier"/>
                <a:sym typeface="Courier"/>
              </a:rPr>
              <a:t>select</a:t>
            </a:r>
            <a:endParaRPr/>
          </a:p>
        </p:txBody>
      </p:sp>
      <p:sp>
        <p:nvSpPr>
          <p:cNvPr id="294" name="Google Shape;294;p21"/>
          <p:cNvSpPr txBox="1">
            <a:spLocks noGrp="1"/>
          </p:cNvSpPr>
          <p:nvPr>
            <p:ph type="body" idx="1"/>
          </p:nvPr>
        </p:nvSpPr>
        <p:spPr>
          <a:xfrm>
            <a:off x="685800" y="1066800"/>
            <a:ext cx="7620000" cy="52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t" anchorCtr="0">
            <a:noAutofit/>
          </a:bodyPr>
          <a:lstStyle/>
          <a:p>
            <a:pPr marL="28575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/>
              <a:t>Comma-separated list of </a:t>
            </a:r>
            <a:r>
              <a:rPr lang="en-US" i="1"/>
              <a:t>column descriptions</a:t>
            </a:r>
            <a:endParaRPr/>
          </a:p>
          <a:p>
            <a:pPr marL="285750" lvl="0" indent="-285750" algn="l" rtl="0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/>
              <a:t>Column description is an expression, optionally followed by </a:t>
            </a:r>
            <a:r>
              <a:rPr lang="en-US">
                <a:solidFill>
                  <a:srgbClr val="FF0000"/>
                </a:solidFill>
                <a:latin typeface="Courier"/>
                <a:ea typeface="Courier"/>
                <a:cs typeface="Courier"/>
                <a:sym typeface="Courier"/>
              </a:rPr>
              <a:t>as</a:t>
            </a:r>
            <a:r>
              <a:rPr lang="en-US"/>
              <a:t> and a </a:t>
            </a:r>
            <a:r>
              <a:rPr lang="en-US" b="0">
                <a:solidFill>
                  <a:srgbClr val="FF0000"/>
                </a:solidFill>
              </a:rPr>
              <a:t>column name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/>
          </a:p>
          <a:p>
            <a:pPr marL="285750" lvl="0" indent="-285750" algn="l" rtl="0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/>
              <a:t>Selecting literals creates a one-row table</a:t>
            </a:r>
            <a:endParaRPr/>
          </a:p>
          <a:p>
            <a:pPr marL="285750" lvl="0" indent="-133350" algn="l" rtl="0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/>
          </a:p>
          <a:p>
            <a:pPr marL="285750" lvl="0" indent="-285750" algn="l" rtl="0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urier"/>
              <a:buChar char="•"/>
            </a:pPr>
            <a:r>
              <a:rPr lang="en-US">
                <a:latin typeface="Courier"/>
                <a:ea typeface="Courier"/>
                <a:cs typeface="Courier"/>
                <a:sym typeface="Courier"/>
              </a:rPr>
              <a:t>union</a:t>
            </a:r>
            <a:r>
              <a:rPr lang="en-US"/>
              <a:t> of select statements is a table containing the union of the rows</a:t>
            </a:r>
            <a:endParaRPr/>
          </a:p>
        </p:txBody>
      </p:sp>
      <p:sp>
        <p:nvSpPr>
          <p:cNvPr id="297" name="Google Shape;297;p21"/>
          <p:cNvSpPr txBox="1">
            <a:spLocks noGrp="1"/>
          </p:cNvSpPr>
          <p:nvPr>
            <p:ph type="sldNum" idx="12"/>
          </p:nvPr>
        </p:nvSpPr>
        <p:spPr>
          <a:xfrm>
            <a:off x="8610600" y="6553200"/>
            <a:ext cx="533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 b="0"/>
          </a:p>
        </p:txBody>
      </p:sp>
      <p:sp>
        <p:nvSpPr>
          <p:cNvPr id="298" name="Google Shape;298;p21"/>
          <p:cNvSpPr/>
          <p:nvPr/>
        </p:nvSpPr>
        <p:spPr>
          <a:xfrm>
            <a:off x="286193" y="4395183"/>
            <a:ext cx="8610600" cy="1384995"/>
          </a:xfrm>
          <a:prstGeom prst="rect">
            <a:avLst/>
          </a:prstGeom>
          <a:noFill/>
          <a:ln w="9525" cap="flat" cmpd="sng">
            <a:solidFill>
              <a:srgbClr val="618FF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select "strawberry" as Flavor, "pink" as Color, 3.55 as Price </a:t>
            </a:r>
            <a:r>
              <a:rPr lang="en-US" sz="1600" b="1">
                <a:solidFill>
                  <a:srgbClr val="FF0000"/>
                </a:solidFill>
                <a:latin typeface="Courier"/>
                <a:ea typeface="Courier"/>
                <a:cs typeface="Courier"/>
                <a:sym typeface="Courier"/>
              </a:rPr>
              <a:t>union</a:t>
            </a:r>
            <a:r>
              <a:rPr lang="en-US" sz="16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select "chocolate","light brown", 4.75 </a:t>
            </a:r>
            <a:r>
              <a:rPr lang="en-US" sz="1600" b="1">
                <a:solidFill>
                  <a:srgbClr val="FF0000"/>
                </a:solidFill>
                <a:latin typeface="Courier"/>
                <a:ea typeface="Courier"/>
                <a:cs typeface="Courier"/>
                <a:sym typeface="Courier"/>
              </a:rPr>
              <a:t>union</a:t>
            </a:r>
            <a:r>
              <a:rPr lang="en-US" sz="16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select "chocolate","dark brown", 5.25 </a:t>
            </a:r>
            <a:r>
              <a:rPr lang="en-US" sz="1600" b="1">
                <a:solidFill>
                  <a:srgbClr val="FF0000"/>
                </a:solidFill>
                <a:latin typeface="Courier"/>
                <a:ea typeface="Courier"/>
                <a:cs typeface="Courier"/>
                <a:sym typeface="Courier"/>
              </a:rPr>
              <a:t>union</a:t>
            </a:r>
            <a:r>
              <a:rPr lang="en-US" sz="16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select "strawberry","pink",5.25 </a:t>
            </a:r>
            <a:r>
              <a:rPr lang="en-US" sz="1600" b="1">
                <a:solidFill>
                  <a:srgbClr val="FF0000"/>
                </a:solidFill>
                <a:latin typeface="Courier"/>
                <a:ea typeface="Courier"/>
                <a:cs typeface="Courier"/>
                <a:sym typeface="Courier"/>
              </a:rPr>
              <a:t>union</a:t>
            </a:r>
            <a:r>
              <a:rPr lang="en-US" sz="16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select "bubblegum","pink",4.75</a:t>
            </a:r>
            <a:r>
              <a:rPr lang="en-US" sz="2000" b="1">
                <a:solidFill>
                  <a:srgbClr val="FF0000"/>
                </a:solidFill>
                <a:latin typeface="Courier"/>
                <a:ea typeface="Courier"/>
                <a:cs typeface="Courier"/>
                <a:sym typeface="Courier"/>
              </a:rPr>
              <a:t>;</a:t>
            </a:r>
            <a:endParaRPr sz="1600" b="1">
              <a:solidFill>
                <a:srgbClr val="FF0000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  <p:sp>
        <p:nvSpPr>
          <p:cNvPr id="299" name="Google Shape;299;p21"/>
          <p:cNvSpPr/>
          <p:nvPr/>
        </p:nvSpPr>
        <p:spPr>
          <a:xfrm>
            <a:off x="662940" y="2209800"/>
            <a:ext cx="7543800" cy="425758"/>
          </a:xfrm>
          <a:prstGeom prst="rect">
            <a:avLst/>
          </a:prstGeom>
          <a:noFill/>
          <a:ln w="9525" cap="flat" cmpd="sng">
            <a:solidFill>
              <a:srgbClr val="618FF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"/>
              <a:buNone/>
            </a:pPr>
            <a:r>
              <a:rPr lang="en-US" sz="20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select</a:t>
            </a: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[expression] </a:t>
            </a:r>
            <a:r>
              <a:rPr lang="en-US" sz="20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as</a:t>
            </a: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[name], [expression] </a:t>
            </a:r>
            <a:r>
              <a:rPr lang="en-US" sz="20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as</a:t>
            </a: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[name]; . . . </a:t>
            </a:r>
            <a:endParaRPr/>
          </a:p>
        </p:txBody>
      </p:sp>
      <p:sp>
        <p:nvSpPr>
          <p:cNvPr id="300" name="Google Shape;300;p21"/>
          <p:cNvSpPr/>
          <p:nvPr/>
        </p:nvSpPr>
        <p:spPr>
          <a:xfrm>
            <a:off x="662940" y="3200400"/>
            <a:ext cx="7947660" cy="338554"/>
          </a:xfrm>
          <a:prstGeom prst="rect">
            <a:avLst/>
          </a:prstGeom>
          <a:noFill/>
          <a:ln w="9525" cap="flat" cmpd="sng">
            <a:solidFill>
              <a:srgbClr val="0A51F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FF0000"/>
                </a:solidFill>
                <a:latin typeface="Courier"/>
                <a:ea typeface="Courier"/>
                <a:cs typeface="Courier"/>
                <a:sym typeface="Courier"/>
              </a:rPr>
              <a:t>select</a:t>
            </a:r>
            <a:r>
              <a:rPr lang="en-US" sz="16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"strawberry" </a:t>
            </a:r>
            <a:r>
              <a:rPr lang="en-US" sz="1600">
                <a:solidFill>
                  <a:srgbClr val="FF0000"/>
                </a:solidFill>
                <a:latin typeface="Courier"/>
                <a:ea typeface="Courier"/>
                <a:cs typeface="Courier"/>
                <a:sym typeface="Courier"/>
              </a:rPr>
              <a:t>as</a:t>
            </a:r>
            <a:r>
              <a:rPr lang="en-US" sz="16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Flavor, "pink" </a:t>
            </a:r>
            <a:r>
              <a:rPr lang="en-US" sz="1600" b="1">
                <a:solidFill>
                  <a:srgbClr val="FF0000"/>
                </a:solidFill>
                <a:latin typeface="Courier"/>
                <a:ea typeface="Courier"/>
                <a:cs typeface="Courier"/>
                <a:sym typeface="Courier"/>
              </a:rPr>
              <a:t>as</a:t>
            </a:r>
            <a:r>
              <a:rPr lang="en-US" sz="16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Color, 3.55 </a:t>
            </a:r>
            <a:r>
              <a:rPr lang="en-US" sz="1600" b="1">
                <a:solidFill>
                  <a:srgbClr val="FF0000"/>
                </a:solidFill>
                <a:latin typeface="Courier"/>
                <a:ea typeface="Courier"/>
                <a:cs typeface="Courier"/>
                <a:sym typeface="Courier"/>
              </a:rPr>
              <a:t>as</a:t>
            </a:r>
            <a:r>
              <a:rPr lang="en-US" sz="16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Price</a:t>
            </a:r>
            <a:r>
              <a:rPr lang="en-US" sz="1600" b="1">
                <a:solidFill>
                  <a:srgbClr val="FF0000"/>
                </a:solidFill>
                <a:latin typeface="Courier"/>
                <a:ea typeface="Courier"/>
                <a:cs typeface="Courier"/>
                <a:sym typeface="Courier"/>
              </a:rPr>
              <a:t>;</a:t>
            </a:r>
            <a:endParaRPr/>
          </a:p>
        </p:txBody>
      </p:sp>
      <p:sp>
        <p:nvSpPr>
          <p:cNvPr id="10" name="Google Shape;99;p13">
            <a:extLst>
              <a:ext uri="{FF2B5EF4-FFF2-40B4-BE49-F238E27FC236}">
                <a16:creationId xmlns:a16="http://schemas.microsoft.com/office/drawing/2014/main" id="{1D8B4422-2A0F-2049-8ED4-A61D8BD7A9DB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0" y="6553200"/>
            <a:ext cx="1524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04/22/19</a:t>
            </a:r>
            <a:endParaRPr dirty="0"/>
          </a:p>
        </p:txBody>
      </p:sp>
      <p:sp>
        <p:nvSpPr>
          <p:cNvPr id="11" name="Google Shape;100;p13">
            <a:extLst>
              <a:ext uri="{FF2B5EF4-FFF2-40B4-BE49-F238E27FC236}">
                <a16:creationId xmlns:a16="http://schemas.microsoft.com/office/drawing/2014/main" id="{F5F04FC5-B1E5-CF43-A669-8D6F8A2953C9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3048000" y="6553200"/>
            <a:ext cx="2895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UCB CS88 Sp19 L12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2"/>
          <p:cNvSpPr txBox="1">
            <a:spLocks noGrp="1"/>
          </p:cNvSpPr>
          <p:nvPr>
            <p:ph type="title"/>
          </p:nvPr>
        </p:nvSpPr>
        <p:spPr>
          <a:xfrm>
            <a:off x="685800" y="228600"/>
            <a:ext cx="7696200" cy="7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ourier"/>
                <a:ea typeface="Courier"/>
                <a:cs typeface="Courier"/>
                <a:sym typeface="Courier"/>
              </a:rPr>
              <a:t>create table</a:t>
            </a:r>
            <a:endParaRPr/>
          </a:p>
        </p:txBody>
      </p:sp>
      <p:sp>
        <p:nvSpPr>
          <p:cNvPr id="306" name="Google Shape;306;p22"/>
          <p:cNvSpPr txBox="1">
            <a:spLocks noGrp="1"/>
          </p:cNvSpPr>
          <p:nvPr>
            <p:ph type="body" idx="1"/>
          </p:nvPr>
        </p:nvSpPr>
        <p:spPr>
          <a:xfrm>
            <a:off x="685800" y="1066800"/>
            <a:ext cx="7620000" cy="52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t" anchorCtr="0">
            <a:noAutofit/>
          </a:bodyPr>
          <a:lstStyle/>
          <a:p>
            <a:pPr marL="28575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/>
              <a:t>SQL often used interactively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</a:pPr>
            <a:r>
              <a:rPr lang="en-US"/>
              <a:t>Result of select displayed to the user, but not stored</a:t>
            </a:r>
            <a:endParaRPr/>
          </a:p>
          <a:p>
            <a:pPr marL="285750" lvl="0" indent="-285750" algn="l" rtl="0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/>
              <a:t>Create table statement gives the result a name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</a:pPr>
            <a:r>
              <a:rPr lang="en-US"/>
              <a:t>Like a variable, but for a permanent object</a:t>
            </a:r>
            <a:endParaRPr/>
          </a:p>
        </p:txBody>
      </p:sp>
      <p:sp>
        <p:nvSpPr>
          <p:cNvPr id="309" name="Google Shape;309;p22"/>
          <p:cNvSpPr txBox="1">
            <a:spLocks noGrp="1"/>
          </p:cNvSpPr>
          <p:nvPr>
            <p:ph type="sldNum" idx="12"/>
          </p:nvPr>
        </p:nvSpPr>
        <p:spPr>
          <a:xfrm>
            <a:off x="8610600" y="6553200"/>
            <a:ext cx="533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 b="0"/>
          </a:p>
        </p:txBody>
      </p:sp>
      <p:sp>
        <p:nvSpPr>
          <p:cNvPr id="310" name="Google Shape;310;p22"/>
          <p:cNvSpPr/>
          <p:nvPr/>
        </p:nvSpPr>
        <p:spPr>
          <a:xfrm>
            <a:off x="861391" y="3214157"/>
            <a:ext cx="6556603" cy="461665"/>
          </a:xfrm>
          <a:prstGeom prst="rect">
            <a:avLst/>
          </a:prstGeom>
          <a:noFill/>
          <a:ln w="9525" cap="flat" cmpd="sng">
            <a:solidFill>
              <a:srgbClr val="618FF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create table 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[name] </a:t>
            </a:r>
            <a:r>
              <a:rPr lang="en-US" sz="2400" b="1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as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[select statement];</a:t>
            </a:r>
            <a:endParaRPr/>
          </a:p>
        </p:txBody>
      </p:sp>
      <p:sp>
        <p:nvSpPr>
          <p:cNvPr id="8" name="Google Shape;99;p13">
            <a:extLst>
              <a:ext uri="{FF2B5EF4-FFF2-40B4-BE49-F238E27FC236}">
                <a16:creationId xmlns:a16="http://schemas.microsoft.com/office/drawing/2014/main" id="{B08D36F5-6203-BC4B-8BC2-C66E44C4D5D8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0" y="6553200"/>
            <a:ext cx="1524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04/22/19</a:t>
            </a:r>
            <a:endParaRPr dirty="0"/>
          </a:p>
        </p:txBody>
      </p:sp>
      <p:sp>
        <p:nvSpPr>
          <p:cNvPr id="9" name="Google Shape;100;p13">
            <a:extLst>
              <a:ext uri="{FF2B5EF4-FFF2-40B4-BE49-F238E27FC236}">
                <a16:creationId xmlns:a16="http://schemas.microsoft.com/office/drawing/2014/main" id="{6C08F0C5-8FF9-C143-999E-686735024EFA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3048000" y="6553200"/>
            <a:ext cx="2895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UCB CS88 Sp19 L12</a:t>
            </a:r>
            <a:endParaRPr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23"/>
          <p:cNvSpPr txBox="1">
            <a:spLocks noGrp="1"/>
          </p:cNvSpPr>
          <p:nvPr>
            <p:ph type="title"/>
          </p:nvPr>
        </p:nvSpPr>
        <p:spPr>
          <a:xfrm>
            <a:off x="685800" y="228600"/>
            <a:ext cx="7696200" cy="7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SQL: creating a named table</a:t>
            </a:r>
            <a:endParaRPr/>
          </a:p>
        </p:txBody>
      </p:sp>
      <p:sp>
        <p:nvSpPr>
          <p:cNvPr id="318" name="Google Shape;318;p23"/>
          <p:cNvSpPr txBox="1">
            <a:spLocks noGrp="1"/>
          </p:cNvSpPr>
          <p:nvPr>
            <p:ph type="sldNum" idx="12"/>
          </p:nvPr>
        </p:nvSpPr>
        <p:spPr>
          <a:xfrm>
            <a:off x="8610600" y="6553200"/>
            <a:ext cx="533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 b="0"/>
          </a:p>
        </p:txBody>
      </p:sp>
      <p:sp>
        <p:nvSpPr>
          <p:cNvPr id="319" name="Google Shape;319;p23"/>
          <p:cNvSpPr/>
          <p:nvPr/>
        </p:nvSpPr>
        <p:spPr>
          <a:xfrm>
            <a:off x="394252" y="1450876"/>
            <a:ext cx="8597348" cy="2308324"/>
          </a:xfrm>
          <a:prstGeom prst="rect">
            <a:avLst/>
          </a:prstGeom>
          <a:noFill/>
          <a:ln w="9525" cap="flat" cmpd="sng">
            <a:solidFill>
              <a:srgbClr val="0A51F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0000"/>
                </a:solidFill>
                <a:latin typeface="Courier"/>
                <a:ea typeface="Courier"/>
                <a:cs typeface="Courier"/>
                <a:sym typeface="Courier"/>
              </a:rPr>
              <a:t>create table </a:t>
            </a:r>
            <a:r>
              <a:rPr lang="en-US" sz="18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cones </a:t>
            </a:r>
            <a:r>
              <a:rPr lang="en-US" sz="1800">
                <a:solidFill>
                  <a:srgbClr val="FF0000"/>
                </a:solidFill>
                <a:latin typeface="Courier"/>
                <a:ea typeface="Courier"/>
                <a:cs typeface="Courier"/>
                <a:sym typeface="Courier"/>
              </a:rPr>
              <a:t>as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select 1 as </a:t>
            </a:r>
            <a:r>
              <a:rPr lang="en-US" sz="1800">
                <a:solidFill>
                  <a:srgbClr val="022FD7"/>
                </a:solidFill>
                <a:latin typeface="Courier"/>
                <a:ea typeface="Courier"/>
                <a:cs typeface="Courier"/>
                <a:sym typeface="Courier"/>
              </a:rPr>
              <a:t>ID</a:t>
            </a:r>
            <a:r>
              <a:rPr lang="en-US" sz="18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, "strawberry" as </a:t>
            </a:r>
            <a:r>
              <a:rPr lang="en-US" sz="1800">
                <a:solidFill>
                  <a:srgbClr val="022FD7"/>
                </a:solidFill>
                <a:latin typeface="Courier"/>
                <a:ea typeface="Courier"/>
                <a:cs typeface="Courier"/>
                <a:sym typeface="Courier"/>
              </a:rPr>
              <a:t>Flavor</a:t>
            </a:r>
            <a:r>
              <a:rPr lang="en-US" sz="18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, "pink" as </a:t>
            </a:r>
            <a:r>
              <a:rPr lang="en-US" sz="1800">
                <a:solidFill>
                  <a:srgbClr val="022FD7"/>
                </a:solidFill>
                <a:latin typeface="Courier"/>
                <a:ea typeface="Courier"/>
                <a:cs typeface="Courier"/>
                <a:sym typeface="Courier"/>
              </a:rPr>
              <a:t>Color</a:t>
            </a:r>
            <a:r>
              <a:rPr lang="en-US" sz="18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, 3.55 as Price union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select 2, "chocolate","light brown", 4.75 union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select 3, "chocolate","dark brown", 5.25 union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select 4, "strawberry","pink",5.25 union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select 5, "bubblegum","pink",4.75 union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select 6, "chocolate", "dark brown", 5.25;</a:t>
            </a:r>
            <a:endParaRPr/>
          </a:p>
        </p:txBody>
      </p:sp>
      <p:sp>
        <p:nvSpPr>
          <p:cNvPr id="320" name="Google Shape;320;p23"/>
          <p:cNvSpPr txBox="1"/>
          <p:nvPr/>
        </p:nvSpPr>
        <p:spPr>
          <a:xfrm>
            <a:off x="685800" y="4786868"/>
            <a:ext cx="654538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Notice how column names are introduced and implicit later on.</a:t>
            </a:r>
            <a:endParaRPr/>
          </a:p>
        </p:txBody>
      </p:sp>
      <p:sp>
        <p:nvSpPr>
          <p:cNvPr id="8" name="Google Shape;99;p13">
            <a:extLst>
              <a:ext uri="{FF2B5EF4-FFF2-40B4-BE49-F238E27FC236}">
                <a16:creationId xmlns:a16="http://schemas.microsoft.com/office/drawing/2014/main" id="{A55F862C-456A-6445-AD0E-E366A3329A29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0" y="6553200"/>
            <a:ext cx="1524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04/22/19</a:t>
            </a:r>
            <a:endParaRPr dirty="0"/>
          </a:p>
        </p:txBody>
      </p:sp>
      <p:sp>
        <p:nvSpPr>
          <p:cNvPr id="9" name="Google Shape;100;p13">
            <a:extLst>
              <a:ext uri="{FF2B5EF4-FFF2-40B4-BE49-F238E27FC236}">
                <a16:creationId xmlns:a16="http://schemas.microsoft.com/office/drawing/2014/main" id="{A806B72A-BE34-8843-AA29-5FDFB93CC442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3048000" y="6553200"/>
            <a:ext cx="2895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UCB CS88 Sp19 L12</a:t>
            </a:r>
            <a:endParaRPr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24"/>
          <p:cNvSpPr txBox="1">
            <a:spLocks noGrp="1"/>
          </p:cNvSpPr>
          <p:nvPr>
            <p:ph type="title"/>
          </p:nvPr>
        </p:nvSpPr>
        <p:spPr>
          <a:xfrm>
            <a:off x="685800" y="228600"/>
            <a:ext cx="7696200" cy="7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Select …</a:t>
            </a:r>
            <a:endParaRPr/>
          </a:p>
        </p:txBody>
      </p:sp>
      <p:sp>
        <p:nvSpPr>
          <p:cNvPr id="328" name="Google Shape;328;p24"/>
          <p:cNvSpPr txBox="1">
            <a:spLocks noGrp="1"/>
          </p:cNvSpPr>
          <p:nvPr>
            <p:ph type="sldNum" idx="12"/>
          </p:nvPr>
        </p:nvSpPr>
        <p:spPr>
          <a:xfrm>
            <a:off x="8610600" y="6553200"/>
            <a:ext cx="533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 b="0"/>
          </a:p>
        </p:txBody>
      </p:sp>
      <p:pic>
        <p:nvPicPr>
          <p:cNvPr id="329" name="Google Shape;329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762000"/>
            <a:ext cx="8102600" cy="549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89039" y="3537508"/>
            <a:ext cx="3945007" cy="2749550"/>
          </a:xfrm>
          <a:prstGeom prst="rect">
            <a:avLst/>
          </a:prstGeom>
          <a:noFill/>
          <a:ln w="9525" cap="flat" cmpd="sng">
            <a:solidFill>
              <a:srgbClr val="0A51FB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8" name="Google Shape;99;p13">
            <a:extLst>
              <a:ext uri="{FF2B5EF4-FFF2-40B4-BE49-F238E27FC236}">
                <a16:creationId xmlns:a16="http://schemas.microsoft.com/office/drawing/2014/main" id="{CF293A8C-9F33-514F-AF22-4426283360FA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0" y="6553200"/>
            <a:ext cx="1524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04/22/19</a:t>
            </a:r>
            <a:endParaRPr dirty="0"/>
          </a:p>
        </p:txBody>
      </p:sp>
      <p:sp>
        <p:nvSpPr>
          <p:cNvPr id="9" name="Google Shape;100;p13">
            <a:extLst>
              <a:ext uri="{FF2B5EF4-FFF2-40B4-BE49-F238E27FC236}">
                <a16:creationId xmlns:a16="http://schemas.microsoft.com/office/drawing/2014/main" id="{D0980019-4919-CF49-B604-E9CA32AA72CC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3048000" y="6553200"/>
            <a:ext cx="2895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UCB CS88 Sp19 L12</a:t>
            </a:r>
            <a:endParaRPr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25"/>
          <p:cNvSpPr txBox="1">
            <a:spLocks noGrp="1"/>
          </p:cNvSpPr>
          <p:nvPr>
            <p:ph type="title"/>
          </p:nvPr>
        </p:nvSpPr>
        <p:spPr>
          <a:xfrm>
            <a:off x="685800" y="228600"/>
            <a:ext cx="7696200" cy="7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Projecting existing tables</a:t>
            </a:r>
            <a:endParaRPr/>
          </a:p>
        </p:txBody>
      </p:sp>
      <p:sp>
        <p:nvSpPr>
          <p:cNvPr id="336" name="Google Shape;336;p25"/>
          <p:cNvSpPr txBox="1">
            <a:spLocks noGrp="1"/>
          </p:cNvSpPr>
          <p:nvPr>
            <p:ph type="body" idx="1"/>
          </p:nvPr>
        </p:nvSpPr>
        <p:spPr>
          <a:xfrm>
            <a:off x="685800" y="1066800"/>
            <a:ext cx="7620000" cy="16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t" anchorCtr="0">
            <a:noAutofit/>
          </a:bodyPr>
          <a:lstStyle/>
          <a:p>
            <a:pPr marL="28575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/>
              <a:t>Input table specified by</a:t>
            </a:r>
            <a:r>
              <a:rPr lang="en-US"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lang="en-US">
                <a:solidFill>
                  <a:srgbClr val="FF0000"/>
                </a:solidFill>
                <a:latin typeface="Courier"/>
                <a:ea typeface="Courier"/>
                <a:cs typeface="Courier"/>
                <a:sym typeface="Courier"/>
              </a:rPr>
              <a:t>from</a:t>
            </a:r>
            <a:r>
              <a:rPr lang="en-US"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lang="en-US"/>
              <a:t>clause</a:t>
            </a:r>
            <a:endParaRPr/>
          </a:p>
          <a:p>
            <a:pPr marL="285750" lvl="0" indent="-285750" algn="l" rtl="0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/>
              <a:t>Subset of rows selected using a </a:t>
            </a:r>
            <a:r>
              <a:rPr lang="en-US">
                <a:solidFill>
                  <a:srgbClr val="FF0000"/>
                </a:solidFill>
                <a:latin typeface="Courier"/>
                <a:ea typeface="Courier"/>
                <a:cs typeface="Courier"/>
                <a:sym typeface="Courier"/>
              </a:rPr>
              <a:t>where</a:t>
            </a:r>
            <a:r>
              <a:rPr lang="en-US"/>
              <a:t> clause</a:t>
            </a:r>
            <a:endParaRPr/>
          </a:p>
          <a:p>
            <a:pPr marL="285750" lvl="0" indent="-285750" algn="l" rtl="0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/>
              <a:t>Ordering of the selected rows declared using an </a:t>
            </a:r>
            <a:r>
              <a:rPr lang="en-US">
                <a:solidFill>
                  <a:srgbClr val="FF0000"/>
                </a:solidFill>
                <a:latin typeface="Courier"/>
                <a:ea typeface="Courier"/>
                <a:cs typeface="Courier"/>
                <a:sym typeface="Courier"/>
              </a:rPr>
              <a:t>order by </a:t>
            </a:r>
            <a:r>
              <a:rPr lang="en-US"/>
              <a:t>clause</a:t>
            </a:r>
            <a:endParaRPr/>
          </a:p>
        </p:txBody>
      </p:sp>
      <p:sp>
        <p:nvSpPr>
          <p:cNvPr id="339" name="Google Shape;339;p25"/>
          <p:cNvSpPr txBox="1">
            <a:spLocks noGrp="1"/>
          </p:cNvSpPr>
          <p:nvPr>
            <p:ph type="sldNum" idx="12"/>
          </p:nvPr>
        </p:nvSpPr>
        <p:spPr>
          <a:xfrm>
            <a:off x="8610600" y="6553200"/>
            <a:ext cx="533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 b="0"/>
          </a:p>
        </p:txBody>
      </p:sp>
      <p:sp>
        <p:nvSpPr>
          <p:cNvPr id="340" name="Google Shape;340;p25"/>
          <p:cNvSpPr txBox="1"/>
          <p:nvPr/>
        </p:nvSpPr>
        <p:spPr>
          <a:xfrm>
            <a:off x="816660" y="2943999"/>
            <a:ext cx="7358279" cy="369332"/>
          </a:xfrm>
          <a:prstGeom prst="rect">
            <a:avLst/>
          </a:prstGeom>
          <a:noFill/>
          <a:ln w="9525" cap="flat" cmpd="sng">
            <a:solidFill>
              <a:srgbClr val="618FF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select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[columns] </a:t>
            </a:r>
            <a:r>
              <a:rPr lang="en-US" sz="18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from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[table] </a:t>
            </a:r>
            <a:r>
              <a:rPr lang="en-US" sz="18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where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[condition] </a:t>
            </a:r>
            <a:r>
              <a:rPr lang="en-US" sz="18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order by 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[order] ;</a:t>
            </a:r>
            <a:endParaRPr/>
          </a:p>
        </p:txBody>
      </p:sp>
      <p:sp>
        <p:nvSpPr>
          <p:cNvPr id="341" name="Google Shape;341;p25"/>
          <p:cNvSpPr/>
          <p:nvPr/>
        </p:nvSpPr>
        <p:spPr>
          <a:xfrm>
            <a:off x="381000" y="3791415"/>
            <a:ext cx="5105400" cy="369332"/>
          </a:xfrm>
          <a:prstGeom prst="rect">
            <a:avLst/>
          </a:prstGeom>
          <a:noFill/>
          <a:ln w="9525" cap="flat" cmpd="sng">
            <a:solidFill>
              <a:srgbClr val="618FF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select</a:t>
            </a:r>
            <a:r>
              <a:rPr lang="en-US" sz="18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* </a:t>
            </a:r>
            <a:r>
              <a:rPr lang="en-US" sz="1800" b="1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from </a:t>
            </a:r>
            <a:r>
              <a:rPr lang="en-US" sz="18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cones</a:t>
            </a:r>
            <a:r>
              <a:rPr lang="en-US" sz="1800" b="1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order</a:t>
            </a:r>
            <a:r>
              <a:rPr lang="en-US" sz="18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by Price;</a:t>
            </a:r>
            <a:endParaRPr/>
          </a:p>
        </p:txBody>
      </p:sp>
      <p:pic>
        <p:nvPicPr>
          <p:cNvPr id="342" name="Google Shape;342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57800" y="4418102"/>
            <a:ext cx="3153440" cy="1721443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99;p13">
            <a:extLst>
              <a:ext uri="{FF2B5EF4-FFF2-40B4-BE49-F238E27FC236}">
                <a16:creationId xmlns:a16="http://schemas.microsoft.com/office/drawing/2014/main" id="{A0962159-D874-FF42-B805-2510CC683522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0" y="6553200"/>
            <a:ext cx="1524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04/22/19</a:t>
            </a:r>
            <a:endParaRPr dirty="0"/>
          </a:p>
        </p:txBody>
      </p:sp>
      <p:sp>
        <p:nvSpPr>
          <p:cNvPr id="11" name="Google Shape;100;p13">
            <a:extLst>
              <a:ext uri="{FF2B5EF4-FFF2-40B4-BE49-F238E27FC236}">
                <a16:creationId xmlns:a16="http://schemas.microsoft.com/office/drawing/2014/main" id="{2394D202-E6E0-104B-BE8B-832C87D97209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3048000" y="6553200"/>
            <a:ext cx="2895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UCB CS88 Sp19 L12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7" name="Google Shape;347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9600" y="1295400"/>
            <a:ext cx="3918857" cy="2590800"/>
          </a:xfrm>
          <a:prstGeom prst="rect">
            <a:avLst/>
          </a:prstGeom>
          <a:noFill/>
          <a:ln w="9525" cap="flat" cmpd="sng">
            <a:solidFill>
              <a:srgbClr val="0A51FB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48" name="Google Shape;348;p26"/>
          <p:cNvSpPr txBox="1">
            <a:spLocks noGrp="1"/>
          </p:cNvSpPr>
          <p:nvPr>
            <p:ph type="title"/>
          </p:nvPr>
        </p:nvSpPr>
        <p:spPr>
          <a:xfrm>
            <a:off x="685800" y="228600"/>
            <a:ext cx="7696200" cy="7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Projection</a:t>
            </a:r>
            <a:endParaRPr/>
          </a:p>
        </p:txBody>
      </p:sp>
      <p:sp>
        <p:nvSpPr>
          <p:cNvPr id="349" name="Google Shape;349;p26"/>
          <p:cNvSpPr txBox="1">
            <a:spLocks noGrp="1"/>
          </p:cNvSpPr>
          <p:nvPr>
            <p:ph type="body" idx="1"/>
          </p:nvPr>
        </p:nvSpPr>
        <p:spPr>
          <a:xfrm>
            <a:off x="685800" y="5791200"/>
            <a:ext cx="76200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t" anchorCtr="0">
            <a:noAutofit/>
          </a:bodyPr>
          <a:lstStyle/>
          <a:p>
            <a:pPr marL="28575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dirty="0"/>
              <a:t>A “projection” is a view of a table, it doesn’t alter the state of the table.</a:t>
            </a:r>
            <a:endParaRPr dirty="0"/>
          </a:p>
        </p:txBody>
      </p:sp>
      <p:sp>
        <p:nvSpPr>
          <p:cNvPr id="352" name="Google Shape;352;p26"/>
          <p:cNvSpPr txBox="1">
            <a:spLocks noGrp="1"/>
          </p:cNvSpPr>
          <p:nvPr>
            <p:ph type="sldNum" idx="12"/>
          </p:nvPr>
        </p:nvSpPr>
        <p:spPr>
          <a:xfrm>
            <a:off x="8610600" y="6553200"/>
            <a:ext cx="533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 b="0"/>
          </a:p>
        </p:txBody>
      </p:sp>
      <p:pic>
        <p:nvPicPr>
          <p:cNvPr id="353" name="Google Shape;353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352800" y="2971800"/>
            <a:ext cx="5600700" cy="2641600"/>
          </a:xfrm>
          <a:prstGeom prst="rect">
            <a:avLst/>
          </a:prstGeom>
          <a:noFill/>
          <a:ln w="9525" cap="flat" cmpd="sng">
            <a:solidFill>
              <a:srgbClr val="0A51FB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9" name="Google Shape;99;p13">
            <a:extLst>
              <a:ext uri="{FF2B5EF4-FFF2-40B4-BE49-F238E27FC236}">
                <a16:creationId xmlns:a16="http://schemas.microsoft.com/office/drawing/2014/main" id="{668BFF6F-329D-AE4A-9A10-EA9F72ECF292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0" y="6553200"/>
            <a:ext cx="1524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04/22/19</a:t>
            </a:r>
            <a:endParaRPr dirty="0"/>
          </a:p>
        </p:txBody>
      </p:sp>
      <p:sp>
        <p:nvSpPr>
          <p:cNvPr id="10" name="Google Shape;100;p13">
            <a:extLst>
              <a:ext uri="{FF2B5EF4-FFF2-40B4-BE49-F238E27FC236}">
                <a16:creationId xmlns:a16="http://schemas.microsoft.com/office/drawing/2014/main" id="{A0A68B45-8309-854E-9852-0DC6D066D443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3048000" y="6553200"/>
            <a:ext cx="2895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UCB CS88 Sp19 L12</a:t>
            </a:r>
            <a:endParaRPr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27"/>
          <p:cNvSpPr txBox="1">
            <a:spLocks noGrp="1"/>
          </p:cNvSpPr>
          <p:nvPr>
            <p:ph type="title"/>
          </p:nvPr>
        </p:nvSpPr>
        <p:spPr>
          <a:xfrm>
            <a:off x="685800" y="228600"/>
            <a:ext cx="7696200" cy="7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Permanent Data Storage</a:t>
            </a:r>
            <a:endParaRPr/>
          </a:p>
        </p:txBody>
      </p:sp>
      <p:sp>
        <p:nvSpPr>
          <p:cNvPr id="361" name="Google Shape;361;p27"/>
          <p:cNvSpPr txBox="1">
            <a:spLocks noGrp="1"/>
          </p:cNvSpPr>
          <p:nvPr>
            <p:ph type="sldNum" idx="12"/>
          </p:nvPr>
        </p:nvSpPr>
        <p:spPr>
          <a:xfrm>
            <a:off x="8610600" y="6553200"/>
            <a:ext cx="533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 b="0"/>
          </a:p>
        </p:txBody>
      </p:sp>
      <p:sp>
        <p:nvSpPr>
          <p:cNvPr id="362" name="Google Shape;362;p27"/>
          <p:cNvSpPr/>
          <p:nvPr/>
        </p:nvSpPr>
        <p:spPr>
          <a:xfrm>
            <a:off x="5791200" y="1371600"/>
            <a:ext cx="2819400" cy="2971800"/>
          </a:xfrm>
          <a:prstGeom prst="can">
            <a:avLst>
              <a:gd name="adj" fmla="val 25000"/>
            </a:avLst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3" name="Google Shape;363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1000" y="4114800"/>
            <a:ext cx="6223000" cy="1866900"/>
          </a:xfrm>
          <a:prstGeom prst="rect">
            <a:avLst/>
          </a:prstGeom>
          <a:noFill/>
          <a:ln w="9525" cap="flat" cmpd="sng">
            <a:solidFill>
              <a:srgbClr val="0A51FB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64" name="Google Shape;364;p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969000" y="2345070"/>
            <a:ext cx="2413000" cy="13970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9;p13">
            <a:extLst>
              <a:ext uri="{FF2B5EF4-FFF2-40B4-BE49-F238E27FC236}">
                <a16:creationId xmlns:a16="http://schemas.microsoft.com/office/drawing/2014/main" id="{FA15F013-246B-CC4E-84ED-A7ABD6EB721B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0" y="6553200"/>
            <a:ext cx="1524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04/22/19</a:t>
            </a:r>
            <a:endParaRPr dirty="0"/>
          </a:p>
        </p:txBody>
      </p:sp>
      <p:sp>
        <p:nvSpPr>
          <p:cNvPr id="10" name="Google Shape;100;p13">
            <a:extLst>
              <a:ext uri="{FF2B5EF4-FFF2-40B4-BE49-F238E27FC236}">
                <a16:creationId xmlns:a16="http://schemas.microsoft.com/office/drawing/2014/main" id="{C5B60415-5200-C44E-AFF8-5DFA93E1C767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3048000" y="6553200"/>
            <a:ext cx="2895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UCB CS88 Sp19 L12</a:t>
            </a:r>
            <a:endParaRPr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28"/>
          <p:cNvSpPr txBox="1">
            <a:spLocks noGrp="1"/>
          </p:cNvSpPr>
          <p:nvPr>
            <p:ph type="title"/>
          </p:nvPr>
        </p:nvSpPr>
        <p:spPr>
          <a:xfrm>
            <a:off x="685800" y="228600"/>
            <a:ext cx="7696200" cy="7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Filtering rows - where</a:t>
            </a:r>
            <a:endParaRPr/>
          </a:p>
        </p:txBody>
      </p:sp>
      <p:sp>
        <p:nvSpPr>
          <p:cNvPr id="370" name="Google Shape;370;p28"/>
          <p:cNvSpPr txBox="1">
            <a:spLocks noGrp="1"/>
          </p:cNvSpPr>
          <p:nvPr>
            <p:ph type="body" idx="1"/>
          </p:nvPr>
        </p:nvSpPr>
        <p:spPr>
          <a:xfrm>
            <a:off x="609600" y="1155911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t" anchorCtr="0">
            <a:noAutofit/>
          </a:bodyPr>
          <a:lstStyle/>
          <a:p>
            <a:pPr marL="28575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/>
              <a:t>Set of Table records (rows) that satisfy a condition</a:t>
            </a:r>
            <a:endParaRPr/>
          </a:p>
        </p:txBody>
      </p:sp>
      <p:sp>
        <p:nvSpPr>
          <p:cNvPr id="373" name="Google Shape;373;p28"/>
          <p:cNvSpPr txBox="1">
            <a:spLocks noGrp="1"/>
          </p:cNvSpPr>
          <p:nvPr>
            <p:ph type="sldNum" idx="12"/>
          </p:nvPr>
        </p:nvSpPr>
        <p:spPr>
          <a:xfrm>
            <a:off x="8610600" y="6553200"/>
            <a:ext cx="533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 b="0"/>
          </a:p>
        </p:txBody>
      </p:sp>
      <p:pic>
        <p:nvPicPr>
          <p:cNvPr id="374" name="Google Shape;374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2778" y="2822644"/>
            <a:ext cx="2919933" cy="1930400"/>
          </a:xfrm>
          <a:prstGeom prst="rect">
            <a:avLst/>
          </a:prstGeom>
          <a:noFill/>
          <a:ln w="9525" cap="flat" cmpd="sng">
            <a:solidFill>
              <a:srgbClr val="0A51FB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75" name="Google Shape;375;p2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1058" y="5094408"/>
            <a:ext cx="4060320" cy="969874"/>
          </a:xfrm>
          <a:prstGeom prst="rect">
            <a:avLst/>
          </a:prstGeom>
          <a:noFill/>
          <a:ln w="9525" cap="flat" cmpd="sng">
            <a:solidFill>
              <a:srgbClr val="0A51FB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76" name="Google Shape;376;p2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388786" y="2825993"/>
            <a:ext cx="4488514" cy="3238289"/>
          </a:xfrm>
          <a:prstGeom prst="rect">
            <a:avLst/>
          </a:prstGeom>
          <a:noFill/>
          <a:ln w="9525" cap="flat" cmpd="sng">
            <a:solidFill>
              <a:srgbClr val="0A51FB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77" name="Google Shape;377;p28"/>
          <p:cNvSpPr txBox="1"/>
          <p:nvPr/>
        </p:nvSpPr>
        <p:spPr>
          <a:xfrm>
            <a:off x="780422" y="1943332"/>
            <a:ext cx="7481535" cy="369332"/>
          </a:xfrm>
          <a:prstGeom prst="rect">
            <a:avLst/>
          </a:prstGeom>
          <a:noFill/>
          <a:ln w="9525" cap="flat" cmpd="sng">
            <a:solidFill>
              <a:srgbClr val="618FF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select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[columns] </a:t>
            </a:r>
            <a:r>
              <a:rPr lang="en-US" sz="18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from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[table] </a:t>
            </a:r>
            <a:r>
              <a:rPr lang="en-US" sz="1800" b="1">
                <a:solidFill>
                  <a:srgbClr val="FF0000"/>
                </a:solidFill>
                <a:latin typeface="Courier"/>
                <a:ea typeface="Courier"/>
                <a:cs typeface="Courier"/>
                <a:sym typeface="Courier"/>
              </a:rPr>
              <a:t>where</a:t>
            </a:r>
            <a:r>
              <a:rPr lang="en-US" sz="18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[condition] </a:t>
            </a:r>
            <a:r>
              <a:rPr lang="en-US" sz="18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order by 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[order] ;</a:t>
            </a:r>
            <a:endParaRPr/>
          </a:p>
        </p:txBody>
      </p:sp>
      <p:sp>
        <p:nvSpPr>
          <p:cNvPr id="11" name="Google Shape;99;p13">
            <a:extLst>
              <a:ext uri="{FF2B5EF4-FFF2-40B4-BE49-F238E27FC236}">
                <a16:creationId xmlns:a16="http://schemas.microsoft.com/office/drawing/2014/main" id="{DC173BC5-6D59-5144-8709-E671059F1757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0" y="6553200"/>
            <a:ext cx="1524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04/22/19</a:t>
            </a:r>
            <a:endParaRPr dirty="0"/>
          </a:p>
        </p:txBody>
      </p:sp>
      <p:sp>
        <p:nvSpPr>
          <p:cNvPr id="12" name="Google Shape;100;p13">
            <a:extLst>
              <a:ext uri="{FF2B5EF4-FFF2-40B4-BE49-F238E27FC236}">
                <a16:creationId xmlns:a16="http://schemas.microsoft.com/office/drawing/2014/main" id="{163B1C9C-79B0-B147-9332-C028E006A818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3048000" y="6553200"/>
            <a:ext cx="2895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UCB CS88 Sp19 L12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CF78E6-3872-6641-ABAE-ECBECCA10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E49E9E-65E6-5541-AD10-78B66DF2D4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Nick Weaver will give a guest lecture on Monday. It will be fun!</a:t>
            </a:r>
          </a:p>
          <a:p>
            <a:r>
              <a:rPr lang="en-US" dirty="0"/>
              <a:t>Final Exam:</a:t>
            </a:r>
          </a:p>
          <a:p>
            <a:pPr lvl="1"/>
            <a:r>
              <a:rPr lang="en-US" dirty="0">
                <a:hlinkClick r:id="rId2"/>
              </a:rPr>
              <a:t>https://piazza.com/class/k5kga9pwx0l754?cid=877</a:t>
            </a:r>
            <a:endParaRPr lang="en-US" dirty="0"/>
          </a:p>
          <a:p>
            <a:pPr lvl="1"/>
            <a:r>
              <a:rPr lang="en-US" dirty="0"/>
              <a:t>Please fill out the form linked to pick which time</a:t>
            </a:r>
          </a:p>
          <a:p>
            <a:pPr lvl="1"/>
            <a:r>
              <a:rPr lang="en-US" dirty="0"/>
              <a:t>You can not take the final if you don’t need the points…</a:t>
            </a:r>
          </a:p>
          <a:p>
            <a:r>
              <a:rPr lang="en-US" dirty="0"/>
              <a:t>Reminder:</a:t>
            </a:r>
          </a:p>
          <a:p>
            <a:pPr lvl="1"/>
            <a:r>
              <a:rPr lang="en-US" dirty="0"/>
              <a:t>We lowered the grading bins. There’s a big gap at both the B- and C- rages to account for P/NP and S/U (grad students). The same grading scheme applies to everyone.</a:t>
            </a:r>
          </a:p>
          <a:p>
            <a:pPr lvl="1"/>
            <a:r>
              <a:rPr lang="en-US" dirty="0"/>
              <a:t>We are not curving the course, just earn the points you need! But if grades are still really low, we might adjust bins but don’t expect to. </a:t>
            </a:r>
          </a:p>
          <a:p>
            <a:r>
              <a:rPr lang="en-US" dirty="0"/>
              <a:t>Please, please, please fill out course </a:t>
            </a:r>
            <a:r>
              <a:rPr lang="en-US" dirty="0" err="1"/>
              <a:t>evals</a:t>
            </a:r>
            <a:r>
              <a:rPr lang="en-US" dirty="0"/>
              <a:t>!</a:t>
            </a:r>
          </a:p>
          <a:p>
            <a:pPr lvl="1"/>
            <a:r>
              <a:rPr lang="en-US" dirty="0">
                <a:hlinkClick r:id="rId3"/>
              </a:rPr>
              <a:t>https://course-evaluations.berkeley.edu</a:t>
            </a:r>
            <a:endParaRPr lang="en-US" dirty="0"/>
          </a:p>
          <a:p>
            <a:pPr lvl="1"/>
            <a:r>
              <a:rPr lang="en-US" dirty="0"/>
              <a:t>The more you tell us, the more you help future students!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C6F431-C1B1-2145-9EB8-DE682EBE79D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</a:t>
            </a:fld>
            <a:endParaRPr lang="en-US" b="0"/>
          </a:p>
        </p:txBody>
      </p:sp>
    </p:spTree>
    <p:extLst>
      <p:ext uri="{BB962C8B-B14F-4D97-AF65-F5344CB8AC3E}">
        <p14:creationId xmlns:p14="http://schemas.microsoft.com/office/powerpoint/2010/main" val="11661319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29"/>
          <p:cNvSpPr txBox="1">
            <a:spLocks noGrp="1"/>
          </p:cNvSpPr>
          <p:nvPr>
            <p:ph type="title"/>
          </p:nvPr>
        </p:nvSpPr>
        <p:spPr>
          <a:xfrm>
            <a:off x="685800" y="228600"/>
            <a:ext cx="7696200" cy="7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SQL Operators for predicate</a:t>
            </a:r>
            <a:endParaRPr/>
          </a:p>
        </p:txBody>
      </p:sp>
      <p:sp>
        <p:nvSpPr>
          <p:cNvPr id="383" name="Google Shape;383;p29"/>
          <p:cNvSpPr txBox="1">
            <a:spLocks noGrp="1"/>
          </p:cNvSpPr>
          <p:nvPr>
            <p:ph type="body" idx="1"/>
          </p:nvPr>
        </p:nvSpPr>
        <p:spPr>
          <a:xfrm>
            <a:off x="685800" y="1066800"/>
            <a:ext cx="76200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t" anchorCtr="0">
            <a:noAutofit/>
          </a:bodyPr>
          <a:lstStyle/>
          <a:p>
            <a:pPr marL="28575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/>
              <a:t>use the </a:t>
            </a:r>
            <a:r>
              <a:rPr lang="en-US" sz="1800"/>
              <a:t>WHERE </a:t>
            </a:r>
            <a:r>
              <a:rPr lang="en-US" sz="1800" b="0"/>
              <a:t>clause in the SQL statements such as </a:t>
            </a:r>
            <a:r>
              <a:rPr lang="en-US" sz="1800" b="0" u="sng">
                <a:solidFill>
                  <a:schemeClr val="hlink"/>
                </a:solidFill>
                <a:hlinkClick r:id="rId3"/>
              </a:rPr>
              <a:t>SELECT</a:t>
            </a:r>
            <a:r>
              <a:rPr lang="en-US" sz="1800" b="0"/>
              <a:t>,  </a:t>
            </a:r>
            <a:r>
              <a:rPr lang="en-US" sz="1800" b="0" u="sng">
                <a:solidFill>
                  <a:schemeClr val="hlink"/>
                </a:solidFill>
                <a:hlinkClick r:id="rId4"/>
              </a:rPr>
              <a:t>UPDATE </a:t>
            </a:r>
            <a:r>
              <a:rPr lang="en-US" sz="1800" b="0"/>
              <a:t>and </a:t>
            </a:r>
            <a:r>
              <a:rPr lang="en-US" sz="1800" b="0" u="sng">
                <a:solidFill>
                  <a:schemeClr val="hlink"/>
                </a:solidFill>
                <a:hlinkClick r:id="rId5"/>
              </a:rPr>
              <a:t>DELETE</a:t>
            </a:r>
            <a:r>
              <a:rPr lang="en-US" sz="1800" b="0"/>
              <a:t>  to filter rows that do not meet a specified condition</a:t>
            </a:r>
            <a:endParaRPr sz="1800"/>
          </a:p>
        </p:txBody>
      </p:sp>
      <p:sp>
        <p:nvSpPr>
          <p:cNvPr id="386" name="Google Shape;386;p29"/>
          <p:cNvSpPr txBox="1">
            <a:spLocks noGrp="1"/>
          </p:cNvSpPr>
          <p:nvPr>
            <p:ph type="sldNum" idx="12"/>
          </p:nvPr>
        </p:nvSpPr>
        <p:spPr>
          <a:xfrm>
            <a:off x="8610600" y="6553200"/>
            <a:ext cx="533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20</a:t>
            </a:fld>
            <a:endParaRPr b="0"/>
          </a:p>
        </p:txBody>
      </p:sp>
      <p:pic>
        <p:nvPicPr>
          <p:cNvPr id="387" name="Google Shape;387;p2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38200" y="2438400"/>
            <a:ext cx="7035236" cy="3124200"/>
          </a:xfrm>
          <a:prstGeom prst="rect">
            <a:avLst/>
          </a:prstGeom>
          <a:noFill/>
          <a:ln w="9525" cap="flat" cmpd="sng">
            <a:solidFill>
              <a:srgbClr val="0A51FB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8" name="Google Shape;99;p13">
            <a:extLst>
              <a:ext uri="{FF2B5EF4-FFF2-40B4-BE49-F238E27FC236}">
                <a16:creationId xmlns:a16="http://schemas.microsoft.com/office/drawing/2014/main" id="{05074BA3-5987-8443-B784-EDA22611CFC4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0" y="6553200"/>
            <a:ext cx="1524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04/22/19</a:t>
            </a:r>
            <a:endParaRPr dirty="0"/>
          </a:p>
        </p:txBody>
      </p:sp>
      <p:sp>
        <p:nvSpPr>
          <p:cNvPr id="9" name="Google Shape;100;p13">
            <a:extLst>
              <a:ext uri="{FF2B5EF4-FFF2-40B4-BE49-F238E27FC236}">
                <a16:creationId xmlns:a16="http://schemas.microsoft.com/office/drawing/2014/main" id="{1304F502-D8D6-3247-85DA-8977BC42EBB8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3048000" y="6553200"/>
            <a:ext cx="2895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UCB CS88 Sp19 L12</a:t>
            </a:r>
            <a:endParaRPr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30"/>
          <p:cNvSpPr txBox="1">
            <a:spLocks noGrp="1"/>
          </p:cNvSpPr>
          <p:nvPr>
            <p:ph type="title"/>
          </p:nvPr>
        </p:nvSpPr>
        <p:spPr>
          <a:xfrm>
            <a:off x="685800" y="228600"/>
            <a:ext cx="7696200" cy="7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Approximate Matching …</a:t>
            </a:r>
            <a:endParaRPr/>
          </a:p>
        </p:txBody>
      </p:sp>
      <p:sp>
        <p:nvSpPr>
          <p:cNvPr id="395" name="Google Shape;395;p30"/>
          <p:cNvSpPr txBox="1">
            <a:spLocks noGrp="1"/>
          </p:cNvSpPr>
          <p:nvPr>
            <p:ph type="sldNum" idx="12"/>
          </p:nvPr>
        </p:nvSpPr>
        <p:spPr>
          <a:xfrm>
            <a:off x="8610600" y="6553200"/>
            <a:ext cx="533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21</a:t>
            </a:fld>
            <a:endParaRPr b="0"/>
          </a:p>
        </p:txBody>
      </p:sp>
      <p:pic>
        <p:nvPicPr>
          <p:cNvPr id="396" name="Google Shape;396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6332" y="1143000"/>
            <a:ext cx="7633073" cy="46482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99;p13">
            <a:extLst>
              <a:ext uri="{FF2B5EF4-FFF2-40B4-BE49-F238E27FC236}">
                <a16:creationId xmlns:a16="http://schemas.microsoft.com/office/drawing/2014/main" id="{80A038A2-8347-6146-B5DF-7581DB02D5E5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0" y="6553200"/>
            <a:ext cx="1524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04/22/19</a:t>
            </a:r>
            <a:endParaRPr dirty="0"/>
          </a:p>
        </p:txBody>
      </p:sp>
      <p:sp>
        <p:nvSpPr>
          <p:cNvPr id="8" name="Google Shape;100;p13">
            <a:extLst>
              <a:ext uri="{FF2B5EF4-FFF2-40B4-BE49-F238E27FC236}">
                <a16:creationId xmlns:a16="http://schemas.microsoft.com/office/drawing/2014/main" id="{EC5E9DFD-91F2-274C-A377-6021707D8863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3048000" y="6553200"/>
            <a:ext cx="2895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UCB CS88 Sp19 L12</a:t>
            </a:r>
            <a:endParaRPr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1"/>
          <p:cNvSpPr txBox="1">
            <a:spLocks noGrp="1"/>
          </p:cNvSpPr>
          <p:nvPr>
            <p:ph type="title"/>
          </p:nvPr>
        </p:nvSpPr>
        <p:spPr>
          <a:xfrm>
            <a:off x="685800" y="228600"/>
            <a:ext cx="7696200" cy="7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Group and Aggregate</a:t>
            </a:r>
            <a:endParaRPr/>
          </a:p>
        </p:txBody>
      </p:sp>
      <p:sp>
        <p:nvSpPr>
          <p:cNvPr id="402" name="Google Shape;402;p31"/>
          <p:cNvSpPr txBox="1">
            <a:spLocks noGrp="1"/>
          </p:cNvSpPr>
          <p:nvPr>
            <p:ph type="body" idx="1"/>
          </p:nvPr>
        </p:nvSpPr>
        <p:spPr>
          <a:xfrm>
            <a:off x="685800" y="1066800"/>
            <a:ext cx="7620000" cy="15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t" anchorCtr="0">
            <a:noAutofit/>
          </a:bodyPr>
          <a:lstStyle/>
          <a:p>
            <a:pPr marL="28575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/>
              <a:t>The  </a:t>
            </a:r>
            <a:r>
              <a:rPr lang="en-US" sz="1800"/>
              <a:t>GROUP BY</a:t>
            </a:r>
            <a:r>
              <a:rPr lang="en-US" sz="1800" b="0"/>
              <a:t> clause is used to group rows returned by </a:t>
            </a:r>
            <a:r>
              <a:rPr lang="en-US" sz="1800" b="0" u="sng">
                <a:solidFill>
                  <a:schemeClr val="hlink"/>
                </a:solidFill>
                <a:hlinkClick r:id="rId3"/>
              </a:rPr>
              <a:t>SELECT statement</a:t>
            </a:r>
            <a:r>
              <a:rPr lang="en-US" sz="1800" b="0"/>
              <a:t> into a set of summary rows or groups based on values of columns or expressions. </a:t>
            </a:r>
            <a:endParaRPr/>
          </a:p>
          <a:p>
            <a:pPr marL="285750" lvl="0" indent="-28575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/>
              <a:t>Apply an </a:t>
            </a:r>
            <a:r>
              <a:rPr lang="en-US" sz="1800" b="0" u="sng">
                <a:solidFill>
                  <a:schemeClr val="hlink"/>
                </a:solidFill>
                <a:hlinkClick r:id="rId4"/>
              </a:rPr>
              <a:t>aggregate function</a:t>
            </a:r>
            <a:r>
              <a:rPr lang="en-US" sz="1800" b="0"/>
              <a:t>, such as </a:t>
            </a:r>
            <a:r>
              <a:rPr lang="en-US" sz="1800" b="0" u="sng">
                <a:solidFill>
                  <a:schemeClr val="hlink"/>
                </a:solidFill>
                <a:hlinkClick r:id="rId5"/>
              </a:rPr>
              <a:t>SUM</a:t>
            </a:r>
            <a:r>
              <a:rPr lang="en-US" sz="1800" b="0"/>
              <a:t>, </a:t>
            </a:r>
            <a:r>
              <a:rPr lang="en-US" sz="1800" b="0" u="sng">
                <a:solidFill>
                  <a:schemeClr val="hlink"/>
                </a:solidFill>
                <a:hlinkClick r:id="rId6"/>
              </a:rPr>
              <a:t>AVG</a:t>
            </a:r>
            <a:r>
              <a:rPr lang="en-US" sz="1800" b="0"/>
              <a:t>, </a:t>
            </a:r>
            <a:r>
              <a:rPr lang="en-US" sz="1800" b="0" u="sng">
                <a:solidFill>
                  <a:schemeClr val="hlink"/>
                </a:solidFill>
                <a:hlinkClick r:id="rId7"/>
              </a:rPr>
              <a:t>MIN, MAX</a:t>
            </a:r>
            <a:r>
              <a:rPr lang="en-US" sz="1800" b="0"/>
              <a:t> or </a:t>
            </a:r>
            <a:r>
              <a:rPr lang="en-US" sz="1800" b="0" u="sng">
                <a:solidFill>
                  <a:schemeClr val="hlink"/>
                </a:solidFill>
                <a:hlinkClick r:id="rId8"/>
              </a:rPr>
              <a:t>COUNT</a:t>
            </a:r>
            <a:r>
              <a:rPr lang="en-US" sz="1800" b="0"/>
              <a:t>, to each group to output the summary information.</a:t>
            </a:r>
            <a:endParaRPr sz="1800"/>
          </a:p>
        </p:txBody>
      </p:sp>
      <p:sp>
        <p:nvSpPr>
          <p:cNvPr id="405" name="Google Shape;405;p31"/>
          <p:cNvSpPr txBox="1">
            <a:spLocks noGrp="1"/>
          </p:cNvSpPr>
          <p:nvPr>
            <p:ph type="sldNum" idx="12"/>
          </p:nvPr>
        </p:nvSpPr>
        <p:spPr>
          <a:xfrm>
            <a:off x="8610600" y="6553200"/>
            <a:ext cx="533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22</a:t>
            </a:fld>
            <a:endParaRPr b="0"/>
          </a:p>
        </p:txBody>
      </p:sp>
      <p:pic>
        <p:nvPicPr>
          <p:cNvPr id="406" name="Google Shape;406;p31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3264319" y="2868246"/>
            <a:ext cx="5314462" cy="1094154"/>
          </a:xfrm>
          <a:prstGeom prst="rect">
            <a:avLst/>
          </a:prstGeom>
          <a:noFill/>
          <a:ln w="9525" cap="flat" cmpd="sng">
            <a:solidFill>
              <a:srgbClr val="0A51FB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07" name="Google Shape;407;p31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990600" y="2865454"/>
            <a:ext cx="1524000" cy="1207129"/>
          </a:xfrm>
          <a:prstGeom prst="rect">
            <a:avLst/>
          </a:prstGeom>
          <a:noFill/>
          <a:ln w="9525" cap="flat" cmpd="sng">
            <a:solidFill>
              <a:srgbClr val="0A51FB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08" name="Google Shape;408;p31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990600" y="4347236"/>
            <a:ext cx="3822192" cy="1139163"/>
          </a:xfrm>
          <a:prstGeom prst="rect">
            <a:avLst/>
          </a:prstGeom>
          <a:noFill/>
          <a:ln w="9525" cap="flat" cmpd="sng">
            <a:solidFill>
              <a:srgbClr val="0A51FB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09" name="Google Shape;409;p31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3264319" y="4931214"/>
            <a:ext cx="5510720" cy="1110369"/>
          </a:xfrm>
          <a:prstGeom prst="rect">
            <a:avLst/>
          </a:prstGeom>
          <a:noFill/>
          <a:ln w="9525" cap="flat" cmpd="sng">
            <a:solidFill>
              <a:srgbClr val="0A51FB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1" name="Google Shape;99;p13">
            <a:extLst>
              <a:ext uri="{FF2B5EF4-FFF2-40B4-BE49-F238E27FC236}">
                <a16:creationId xmlns:a16="http://schemas.microsoft.com/office/drawing/2014/main" id="{C0F76922-0423-0B48-82FB-69F1F7F0D375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0" y="6553200"/>
            <a:ext cx="1524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04/22/19</a:t>
            </a:r>
            <a:endParaRPr dirty="0"/>
          </a:p>
        </p:txBody>
      </p:sp>
      <p:sp>
        <p:nvSpPr>
          <p:cNvPr id="12" name="Google Shape;100;p13">
            <a:extLst>
              <a:ext uri="{FF2B5EF4-FFF2-40B4-BE49-F238E27FC236}">
                <a16:creationId xmlns:a16="http://schemas.microsoft.com/office/drawing/2014/main" id="{CD4C9194-9B53-894B-90CF-01CB09D6FCB4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3048000" y="6553200"/>
            <a:ext cx="2895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UCB CS88 Sp19 L12</a:t>
            </a:r>
            <a:endParaRPr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32"/>
          <p:cNvSpPr txBox="1">
            <a:spLocks noGrp="1"/>
          </p:cNvSpPr>
          <p:nvPr>
            <p:ph type="title"/>
          </p:nvPr>
        </p:nvSpPr>
        <p:spPr>
          <a:xfrm>
            <a:off x="685800" y="228600"/>
            <a:ext cx="7696200" cy="7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Unique / Distinct values</a:t>
            </a:r>
            <a:endParaRPr/>
          </a:p>
        </p:txBody>
      </p:sp>
      <p:sp>
        <p:nvSpPr>
          <p:cNvPr id="415" name="Google Shape;415;p32"/>
          <p:cNvSpPr txBox="1">
            <a:spLocks noGrp="1"/>
          </p:cNvSpPr>
          <p:nvPr>
            <p:ph type="body" idx="1"/>
          </p:nvPr>
        </p:nvSpPr>
        <p:spPr>
          <a:xfrm>
            <a:off x="723899" y="5638800"/>
            <a:ext cx="76200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t" anchorCtr="0">
            <a:noAutofit/>
          </a:bodyPr>
          <a:lstStyle/>
          <a:p>
            <a:pPr marL="28575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/>
              <a:t>Built in to the language or a composable tool?</a:t>
            </a:r>
            <a:endParaRPr/>
          </a:p>
        </p:txBody>
      </p:sp>
      <p:sp>
        <p:nvSpPr>
          <p:cNvPr id="418" name="Google Shape;418;p32"/>
          <p:cNvSpPr txBox="1">
            <a:spLocks noGrp="1"/>
          </p:cNvSpPr>
          <p:nvPr>
            <p:ph type="sldNum" idx="12"/>
          </p:nvPr>
        </p:nvSpPr>
        <p:spPr>
          <a:xfrm>
            <a:off x="8610600" y="6553200"/>
            <a:ext cx="533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23</a:t>
            </a:fld>
            <a:endParaRPr b="0"/>
          </a:p>
        </p:txBody>
      </p:sp>
      <p:sp>
        <p:nvSpPr>
          <p:cNvPr id="419" name="Google Shape;419;p32"/>
          <p:cNvSpPr txBox="1"/>
          <p:nvPr/>
        </p:nvSpPr>
        <p:spPr>
          <a:xfrm>
            <a:off x="331467" y="1295400"/>
            <a:ext cx="8404865" cy="369332"/>
          </a:xfrm>
          <a:prstGeom prst="rect">
            <a:avLst/>
          </a:prstGeom>
          <a:noFill/>
          <a:ln w="9525" cap="flat" cmpd="sng">
            <a:solidFill>
              <a:srgbClr val="618FF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select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DISTINCT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[columns] </a:t>
            </a:r>
            <a:r>
              <a:rPr lang="en-US" sz="18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from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[table] </a:t>
            </a:r>
            <a:r>
              <a:rPr lang="en-US" sz="18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where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[condition] </a:t>
            </a:r>
            <a:r>
              <a:rPr lang="en-US" sz="18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order by 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[order] ;</a:t>
            </a:r>
            <a:endParaRPr/>
          </a:p>
        </p:txBody>
      </p:sp>
      <p:pic>
        <p:nvPicPr>
          <p:cNvPr id="420" name="Google Shape;420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1308" y="3886200"/>
            <a:ext cx="3596640" cy="1371600"/>
          </a:xfrm>
          <a:prstGeom prst="rect">
            <a:avLst/>
          </a:prstGeom>
          <a:noFill/>
          <a:ln w="9525" cap="flat" cmpd="sng">
            <a:solidFill>
              <a:srgbClr val="0A51FB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21" name="Google Shape;421;p3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994150" y="4572000"/>
            <a:ext cx="3898900" cy="457200"/>
          </a:xfrm>
          <a:prstGeom prst="rect">
            <a:avLst/>
          </a:prstGeom>
          <a:noFill/>
          <a:ln w="9525" cap="flat" cmpd="sng">
            <a:solidFill>
              <a:srgbClr val="0A51FB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22" name="Google Shape;422;p3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93820" y="1994932"/>
            <a:ext cx="5997982" cy="1453550"/>
          </a:xfrm>
          <a:prstGeom prst="rect">
            <a:avLst/>
          </a:prstGeom>
          <a:noFill/>
          <a:ln w="9525" cap="flat" cmpd="sng">
            <a:solidFill>
              <a:srgbClr val="0A51FB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1" name="Google Shape;99;p13">
            <a:extLst>
              <a:ext uri="{FF2B5EF4-FFF2-40B4-BE49-F238E27FC236}">
                <a16:creationId xmlns:a16="http://schemas.microsoft.com/office/drawing/2014/main" id="{9DCDF08A-BA10-414A-9A95-AE37B4BBCE31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0" y="6553200"/>
            <a:ext cx="1524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04/22/19</a:t>
            </a:r>
            <a:endParaRPr dirty="0"/>
          </a:p>
        </p:txBody>
      </p:sp>
      <p:sp>
        <p:nvSpPr>
          <p:cNvPr id="12" name="Google Shape;100;p13">
            <a:extLst>
              <a:ext uri="{FF2B5EF4-FFF2-40B4-BE49-F238E27FC236}">
                <a16:creationId xmlns:a16="http://schemas.microsoft.com/office/drawing/2014/main" id="{3E46190B-1579-D14E-A45C-0EC18D3EB60A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3048000" y="6553200"/>
            <a:ext cx="2895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UCB CS88 Sp19 L12</a:t>
            </a:r>
            <a:endParaRPr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33"/>
          <p:cNvSpPr txBox="1">
            <a:spLocks noGrp="1"/>
          </p:cNvSpPr>
          <p:nvPr>
            <p:ph type="title"/>
          </p:nvPr>
        </p:nvSpPr>
        <p:spPr>
          <a:xfrm>
            <a:off x="685800" y="228600"/>
            <a:ext cx="7696200" cy="7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Joining tables</a:t>
            </a:r>
            <a:endParaRPr/>
          </a:p>
        </p:txBody>
      </p:sp>
      <p:sp>
        <p:nvSpPr>
          <p:cNvPr id="428" name="Google Shape;428;p33"/>
          <p:cNvSpPr txBox="1">
            <a:spLocks noGrp="1"/>
          </p:cNvSpPr>
          <p:nvPr>
            <p:ph type="body" idx="1"/>
          </p:nvPr>
        </p:nvSpPr>
        <p:spPr>
          <a:xfrm>
            <a:off x="685800" y="1066800"/>
            <a:ext cx="7620000" cy="52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t" anchorCtr="0">
            <a:noAutofit/>
          </a:bodyPr>
          <a:lstStyle/>
          <a:p>
            <a:pPr marL="28575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/>
              <a:t>Two tables are joined by a comma to yield all combinations of a row from each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urier"/>
              <a:buChar char="–"/>
            </a:pPr>
            <a:r>
              <a:rPr lang="en-US">
                <a:latin typeface="Courier"/>
                <a:ea typeface="Courier"/>
                <a:cs typeface="Courier"/>
                <a:sym typeface="Courier"/>
              </a:rPr>
              <a:t>select * from </a:t>
            </a:r>
            <a:r>
              <a:rPr lang="en-US">
                <a:solidFill>
                  <a:srgbClr val="FF0000"/>
                </a:solidFill>
                <a:latin typeface="Courier"/>
                <a:ea typeface="Courier"/>
                <a:cs typeface="Courier"/>
                <a:sym typeface="Courier"/>
              </a:rPr>
              <a:t>sales, cones</a:t>
            </a:r>
            <a:r>
              <a:rPr lang="en-US">
                <a:latin typeface="Courier"/>
                <a:ea typeface="Courier"/>
                <a:cs typeface="Courier"/>
                <a:sym typeface="Courier"/>
              </a:rPr>
              <a:t>;</a:t>
            </a:r>
            <a:endParaRPr/>
          </a:p>
        </p:txBody>
      </p:sp>
      <p:sp>
        <p:nvSpPr>
          <p:cNvPr id="431" name="Google Shape;431;p33"/>
          <p:cNvSpPr txBox="1">
            <a:spLocks noGrp="1"/>
          </p:cNvSpPr>
          <p:nvPr>
            <p:ph type="sldNum" idx="12"/>
          </p:nvPr>
        </p:nvSpPr>
        <p:spPr>
          <a:xfrm>
            <a:off x="8610600" y="6553200"/>
            <a:ext cx="533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24</a:t>
            </a:fld>
            <a:endParaRPr b="0"/>
          </a:p>
        </p:txBody>
      </p:sp>
      <p:pic>
        <p:nvPicPr>
          <p:cNvPr id="432" name="Google Shape;432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3400" y="2579217"/>
            <a:ext cx="3943350" cy="1371600"/>
          </a:xfrm>
          <a:prstGeom prst="rect">
            <a:avLst/>
          </a:prstGeom>
          <a:noFill/>
          <a:ln w="9525" cap="flat" cmpd="sng">
            <a:solidFill>
              <a:srgbClr val="0A51FB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33" name="Google Shape;433;p3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7200" y="4217517"/>
            <a:ext cx="939800" cy="1440016"/>
          </a:xfrm>
          <a:prstGeom prst="rect">
            <a:avLst/>
          </a:prstGeom>
          <a:noFill/>
          <a:ln w="9525" cap="flat" cmpd="sng">
            <a:solidFill>
              <a:srgbClr val="0A51FB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34" name="Google Shape;434;p3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828800" y="4244033"/>
            <a:ext cx="3099145" cy="2309167"/>
          </a:xfrm>
          <a:prstGeom prst="rect">
            <a:avLst/>
          </a:prstGeom>
          <a:noFill/>
          <a:ln w="9525" cap="flat" cmpd="sng">
            <a:solidFill>
              <a:srgbClr val="0A51FB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35" name="Google Shape;435;p3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095224" y="1999064"/>
            <a:ext cx="2439176" cy="4699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99;p13">
            <a:extLst>
              <a:ext uri="{FF2B5EF4-FFF2-40B4-BE49-F238E27FC236}">
                <a16:creationId xmlns:a16="http://schemas.microsoft.com/office/drawing/2014/main" id="{844EE5FD-E0A6-0A46-9E9F-11E05CBA3CAE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0" y="6553200"/>
            <a:ext cx="1524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04/22/19</a:t>
            </a:r>
            <a:endParaRPr dirty="0"/>
          </a:p>
        </p:txBody>
      </p:sp>
      <p:sp>
        <p:nvSpPr>
          <p:cNvPr id="12" name="Google Shape;100;p13">
            <a:extLst>
              <a:ext uri="{FF2B5EF4-FFF2-40B4-BE49-F238E27FC236}">
                <a16:creationId xmlns:a16="http://schemas.microsoft.com/office/drawing/2014/main" id="{C424B001-5992-C141-A988-9A6804DAE0A3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3048000" y="6553200"/>
            <a:ext cx="2895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UCB CS88 Sp19 L12</a:t>
            </a:r>
            <a:endParaRPr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34"/>
          <p:cNvSpPr txBox="1">
            <a:spLocks noGrp="1"/>
          </p:cNvSpPr>
          <p:nvPr>
            <p:ph type="title"/>
          </p:nvPr>
        </p:nvSpPr>
        <p:spPr>
          <a:xfrm>
            <a:off x="685800" y="228600"/>
            <a:ext cx="7696200" cy="7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Inner Join</a:t>
            </a:r>
            <a:endParaRPr/>
          </a:p>
        </p:txBody>
      </p:sp>
      <p:sp>
        <p:nvSpPr>
          <p:cNvPr id="443" name="Google Shape;443;p34"/>
          <p:cNvSpPr txBox="1">
            <a:spLocks noGrp="1"/>
          </p:cNvSpPr>
          <p:nvPr>
            <p:ph type="sldNum" idx="12"/>
          </p:nvPr>
        </p:nvSpPr>
        <p:spPr>
          <a:xfrm>
            <a:off x="8610600" y="6553200"/>
            <a:ext cx="533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25</a:t>
            </a:fld>
            <a:endParaRPr b="0"/>
          </a:p>
        </p:txBody>
      </p:sp>
      <p:sp>
        <p:nvSpPr>
          <p:cNvPr id="444" name="Google Shape;444;p34"/>
          <p:cNvSpPr/>
          <p:nvPr/>
        </p:nvSpPr>
        <p:spPr>
          <a:xfrm>
            <a:off x="1371600" y="1143000"/>
            <a:ext cx="5698996" cy="369332"/>
          </a:xfrm>
          <a:prstGeom prst="rect">
            <a:avLst/>
          </a:prstGeom>
          <a:noFill/>
          <a:ln w="9525" cap="flat" cmpd="sng">
            <a:solidFill>
              <a:srgbClr val="0A51F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select * from sales, cones where TID=ID;</a:t>
            </a:r>
            <a:endParaRPr/>
          </a:p>
        </p:txBody>
      </p:sp>
      <p:pic>
        <p:nvPicPr>
          <p:cNvPr id="445" name="Google Shape;445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8300" y="2331050"/>
            <a:ext cx="3099145" cy="2309167"/>
          </a:xfrm>
          <a:prstGeom prst="rect">
            <a:avLst/>
          </a:prstGeom>
          <a:noFill/>
          <a:ln w="9525" cap="flat" cmpd="sng">
            <a:solidFill>
              <a:srgbClr val="0A51FB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46" name="Google Shape;446;p3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733799" y="2331050"/>
            <a:ext cx="5094391" cy="1631350"/>
          </a:xfrm>
          <a:prstGeom prst="rect">
            <a:avLst/>
          </a:prstGeom>
          <a:noFill/>
          <a:ln w="9525" cap="flat" cmpd="sng">
            <a:solidFill>
              <a:srgbClr val="0A51FB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9" name="Google Shape;99;p13">
            <a:extLst>
              <a:ext uri="{FF2B5EF4-FFF2-40B4-BE49-F238E27FC236}">
                <a16:creationId xmlns:a16="http://schemas.microsoft.com/office/drawing/2014/main" id="{AECC3CB3-0B24-8348-B45E-FC535FD5F13E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0" y="6553200"/>
            <a:ext cx="1524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04/22/19</a:t>
            </a:r>
            <a:endParaRPr dirty="0"/>
          </a:p>
        </p:txBody>
      </p:sp>
      <p:sp>
        <p:nvSpPr>
          <p:cNvPr id="10" name="Google Shape;100;p13">
            <a:extLst>
              <a:ext uri="{FF2B5EF4-FFF2-40B4-BE49-F238E27FC236}">
                <a16:creationId xmlns:a16="http://schemas.microsoft.com/office/drawing/2014/main" id="{B2EC8B10-B90C-5C41-8B1D-1098AAEA5433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3048000" y="6553200"/>
            <a:ext cx="2895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UCB CS88 Sp19 L12</a:t>
            </a:r>
            <a:endParaRPr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35"/>
          <p:cNvSpPr txBox="1">
            <a:spLocks noGrp="1"/>
          </p:cNvSpPr>
          <p:nvPr>
            <p:ph type="title"/>
          </p:nvPr>
        </p:nvSpPr>
        <p:spPr>
          <a:xfrm>
            <a:off x="685800" y="228600"/>
            <a:ext cx="7696200" cy="7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SQL: using named tables - </a:t>
            </a:r>
            <a:r>
              <a:rPr lang="en-US">
                <a:latin typeface="Courier"/>
                <a:ea typeface="Courier"/>
                <a:cs typeface="Courier"/>
                <a:sym typeface="Courier"/>
              </a:rPr>
              <a:t>from</a:t>
            </a:r>
            <a:endParaRPr/>
          </a:p>
        </p:txBody>
      </p:sp>
      <p:sp>
        <p:nvSpPr>
          <p:cNvPr id="454" name="Google Shape;454;p35"/>
          <p:cNvSpPr txBox="1">
            <a:spLocks noGrp="1"/>
          </p:cNvSpPr>
          <p:nvPr>
            <p:ph type="sldNum" idx="12"/>
          </p:nvPr>
        </p:nvSpPr>
        <p:spPr>
          <a:xfrm>
            <a:off x="8610600" y="6553200"/>
            <a:ext cx="533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26</a:t>
            </a:fld>
            <a:endParaRPr b="0"/>
          </a:p>
        </p:txBody>
      </p:sp>
      <p:sp>
        <p:nvSpPr>
          <p:cNvPr id="455" name="Google Shape;455;p35"/>
          <p:cNvSpPr/>
          <p:nvPr/>
        </p:nvSpPr>
        <p:spPr>
          <a:xfrm>
            <a:off x="762000" y="1219200"/>
            <a:ext cx="7620000" cy="1200329"/>
          </a:xfrm>
          <a:prstGeom prst="rect">
            <a:avLst/>
          </a:prstGeom>
          <a:noFill/>
          <a:ln w="9525" cap="flat" cmpd="sng">
            <a:solidFill>
              <a:srgbClr val="0A51F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select </a:t>
            </a:r>
            <a:r>
              <a:rPr lang="en-US" sz="1800">
                <a:solidFill>
                  <a:srgbClr val="022FD7"/>
                </a:solidFill>
                <a:latin typeface="Courier"/>
                <a:ea typeface="Courier"/>
                <a:cs typeface="Courier"/>
                <a:sym typeface="Courier"/>
              </a:rPr>
              <a:t>"delicious" </a:t>
            </a:r>
            <a:r>
              <a:rPr lang="en-US" sz="1800" b="1">
                <a:solidFill>
                  <a:srgbClr val="FF0000"/>
                </a:solidFill>
                <a:latin typeface="Courier"/>
                <a:ea typeface="Courier"/>
                <a:cs typeface="Courier"/>
                <a:sym typeface="Courier"/>
              </a:rPr>
              <a:t>as Taste</a:t>
            </a:r>
            <a:r>
              <a:rPr lang="en-US" sz="18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, Flavor, Color from cones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	where Flavor is "chocolate" union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select </a:t>
            </a:r>
            <a:r>
              <a:rPr lang="en-US" sz="1800">
                <a:solidFill>
                  <a:srgbClr val="022FD7"/>
                </a:solidFill>
                <a:latin typeface="Courier"/>
                <a:ea typeface="Courier"/>
                <a:cs typeface="Courier"/>
                <a:sym typeface="Courier"/>
              </a:rPr>
              <a:t>"other", </a:t>
            </a:r>
            <a:r>
              <a:rPr lang="en-US" sz="18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Flavor, Color from cones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	where Flavor is not "chocolate";</a:t>
            </a:r>
            <a:endParaRPr/>
          </a:p>
        </p:txBody>
      </p:sp>
      <p:pic>
        <p:nvPicPr>
          <p:cNvPr id="456" name="Google Shape;456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3200" y="3276600"/>
            <a:ext cx="8661400" cy="1460500"/>
          </a:xfrm>
          <a:prstGeom prst="rect">
            <a:avLst/>
          </a:prstGeom>
          <a:noFill/>
          <a:ln w="9525" cap="flat" cmpd="sng">
            <a:solidFill>
              <a:srgbClr val="0A51FB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8" name="Google Shape;99;p13">
            <a:extLst>
              <a:ext uri="{FF2B5EF4-FFF2-40B4-BE49-F238E27FC236}">
                <a16:creationId xmlns:a16="http://schemas.microsoft.com/office/drawing/2014/main" id="{9A2B4527-030B-4B4C-BB17-3ADA0E2163D4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0" y="6553200"/>
            <a:ext cx="1524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04/22/19</a:t>
            </a:r>
            <a:endParaRPr dirty="0"/>
          </a:p>
        </p:txBody>
      </p:sp>
      <p:sp>
        <p:nvSpPr>
          <p:cNvPr id="9" name="Google Shape;100;p13">
            <a:extLst>
              <a:ext uri="{FF2B5EF4-FFF2-40B4-BE49-F238E27FC236}">
                <a16:creationId xmlns:a16="http://schemas.microsoft.com/office/drawing/2014/main" id="{A6C26C22-2999-A247-AB70-3A3DDB20B4A7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3048000" y="6553200"/>
            <a:ext cx="2895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UCB CS88 Sp19 L12</a:t>
            </a:r>
            <a:endParaRPr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36"/>
          <p:cNvSpPr txBox="1">
            <a:spLocks noGrp="1"/>
          </p:cNvSpPr>
          <p:nvPr>
            <p:ph type="title"/>
          </p:nvPr>
        </p:nvSpPr>
        <p:spPr>
          <a:xfrm>
            <a:off x="685800" y="228600"/>
            <a:ext cx="7696200" cy="7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Queries within queries</a:t>
            </a:r>
            <a:endParaRPr/>
          </a:p>
        </p:txBody>
      </p:sp>
      <p:sp>
        <p:nvSpPr>
          <p:cNvPr id="462" name="Google Shape;462;p36"/>
          <p:cNvSpPr txBox="1">
            <a:spLocks noGrp="1"/>
          </p:cNvSpPr>
          <p:nvPr>
            <p:ph type="body" idx="1"/>
          </p:nvPr>
        </p:nvSpPr>
        <p:spPr>
          <a:xfrm>
            <a:off x="762000" y="1130300"/>
            <a:ext cx="7620000" cy="12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t" anchorCtr="0">
            <a:noAutofit/>
          </a:bodyPr>
          <a:lstStyle/>
          <a:p>
            <a:pPr marL="28575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/>
              <a:t>Any place that a table is named within a select statement, a table could be computed 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</a:pPr>
            <a:r>
              <a:rPr lang="en-US"/>
              <a:t>As a sub-query</a:t>
            </a:r>
            <a:endParaRPr/>
          </a:p>
        </p:txBody>
      </p:sp>
      <p:sp>
        <p:nvSpPr>
          <p:cNvPr id="465" name="Google Shape;465;p36"/>
          <p:cNvSpPr txBox="1">
            <a:spLocks noGrp="1"/>
          </p:cNvSpPr>
          <p:nvPr>
            <p:ph type="sldNum" idx="12"/>
          </p:nvPr>
        </p:nvSpPr>
        <p:spPr>
          <a:xfrm>
            <a:off x="8610600" y="6553200"/>
            <a:ext cx="533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27</a:t>
            </a:fld>
            <a:endParaRPr b="0"/>
          </a:p>
        </p:txBody>
      </p:sp>
      <p:pic>
        <p:nvPicPr>
          <p:cNvPr id="466" name="Google Shape;466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200" y="2552700"/>
            <a:ext cx="8305800" cy="27813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8" name="Google Shape;99;p13">
            <a:extLst>
              <a:ext uri="{FF2B5EF4-FFF2-40B4-BE49-F238E27FC236}">
                <a16:creationId xmlns:a16="http://schemas.microsoft.com/office/drawing/2014/main" id="{243693AD-36F5-5D46-A421-D08440F7BBCB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0" y="6553200"/>
            <a:ext cx="1524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04/22/19</a:t>
            </a:r>
            <a:endParaRPr dirty="0"/>
          </a:p>
        </p:txBody>
      </p:sp>
      <p:sp>
        <p:nvSpPr>
          <p:cNvPr id="9" name="Google Shape;100;p13">
            <a:extLst>
              <a:ext uri="{FF2B5EF4-FFF2-40B4-BE49-F238E27FC236}">
                <a16:creationId xmlns:a16="http://schemas.microsoft.com/office/drawing/2014/main" id="{2DAC1965-CF86-1A42-ACAB-57E74D4DEF69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3048000" y="6553200"/>
            <a:ext cx="2895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UCB CS88 Sp19 L12</a:t>
            </a:r>
            <a:endParaRPr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37"/>
          <p:cNvSpPr txBox="1">
            <a:spLocks noGrp="1"/>
          </p:cNvSpPr>
          <p:nvPr>
            <p:ph type="title"/>
          </p:nvPr>
        </p:nvSpPr>
        <p:spPr>
          <a:xfrm>
            <a:off x="685800" y="228600"/>
            <a:ext cx="7696200" cy="7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Inserting new records (rows) </a:t>
            </a:r>
            <a:endParaRPr/>
          </a:p>
        </p:txBody>
      </p:sp>
      <p:sp>
        <p:nvSpPr>
          <p:cNvPr id="472" name="Google Shape;472;p37"/>
          <p:cNvSpPr txBox="1">
            <a:spLocks noGrp="1"/>
          </p:cNvSpPr>
          <p:nvPr>
            <p:ph type="body" idx="1"/>
          </p:nvPr>
        </p:nvSpPr>
        <p:spPr>
          <a:xfrm>
            <a:off x="685800" y="5334000"/>
            <a:ext cx="76200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t" anchorCtr="0">
            <a:noAutofit/>
          </a:bodyPr>
          <a:lstStyle/>
          <a:p>
            <a:pPr marL="28575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/>
              <a:t>A database table is typically a shared, durable repository shared by multiple applications</a:t>
            </a:r>
            <a:endParaRPr/>
          </a:p>
        </p:txBody>
      </p:sp>
      <p:sp>
        <p:nvSpPr>
          <p:cNvPr id="475" name="Google Shape;475;p37"/>
          <p:cNvSpPr txBox="1">
            <a:spLocks noGrp="1"/>
          </p:cNvSpPr>
          <p:nvPr>
            <p:ph type="sldNum" idx="12"/>
          </p:nvPr>
        </p:nvSpPr>
        <p:spPr>
          <a:xfrm>
            <a:off x="8610600" y="6553200"/>
            <a:ext cx="533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28</a:t>
            </a:fld>
            <a:endParaRPr b="0"/>
          </a:p>
        </p:txBody>
      </p:sp>
      <p:sp>
        <p:nvSpPr>
          <p:cNvPr id="476" name="Google Shape;476;p37"/>
          <p:cNvSpPr/>
          <p:nvPr/>
        </p:nvSpPr>
        <p:spPr>
          <a:xfrm>
            <a:off x="1143000" y="1193800"/>
            <a:ext cx="5867400" cy="646331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INSERT INTO table(column1, column2,...)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	VALUES (value1, value2,...);</a:t>
            </a:r>
            <a:endParaRPr/>
          </a:p>
        </p:txBody>
      </p:sp>
      <p:pic>
        <p:nvPicPr>
          <p:cNvPr id="477" name="Google Shape;477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3550" y="2127250"/>
            <a:ext cx="8064500" cy="20447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78" name="Google Shape;478;p3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94300" y="2752775"/>
            <a:ext cx="3390900" cy="2466925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0" name="Google Shape;99;p13">
            <a:extLst>
              <a:ext uri="{FF2B5EF4-FFF2-40B4-BE49-F238E27FC236}">
                <a16:creationId xmlns:a16="http://schemas.microsoft.com/office/drawing/2014/main" id="{F148A2E6-A344-604F-B363-13D14365DEE9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0" y="6553200"/>
            <a:ext cx="1524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04/22/19</a:t>
            </a:r>
            <a:endParaRPr dirty="0"/>
          </a:p>
        </p:txBody>
      </p:sp>
      <p:sp>
        <p:nvSpPr>
          <p:cNvPr id="11" name="Google Shape;100;p13">
            <a:extLst>
              <a:ext uri="{FF2B5EF4-FFF2-40B4-BE49-F238E27FC236}">
                <a16:creationId xmlns:a16="http://schemas.microsoft.com/office/drawing/2014/main" id="{430B5E93-7845-CB47-BAE1-A572FCA99C35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3048000" y="6553200"/>
            <a:ext cx="2895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UCB CS88 Sp19 L12</a:t>
            </a:r>
            <a:endParaRPr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37"/>
          <p:cNvSpPr txBox="1">
            <a:spLocks noGrp="1"/>
          </p:cNvSpPr>
          <p:nvPr>
            <p:ph type="title"/>
          </p:nvPr>
        </p:nvSpPr>
        <p:spPr>
          <a:xfrm>
            <a:off x="685800" y="228600"/>
            <a:ext cx="7696200" cy="7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UPDATING new records (rows) </a:t>
            </a:r>
            <a:endParaRPr dirty="0"/>
          </a:p>
        </p:txBody>
      </p:sp>
      <p:sp>
        <p:nvSpPr>
          <p:cNvPr id="472" name="Google Shape;472;p37"/>
          <p:cNvSpPr txBox="1">
            <a:spLocks noGrp="1"/>
          </p:cNvSpPr>
          <p:nvPr>
            <p:ph type="body" idx="1"/>
          </p:nvPr>
        </p:nvSpPr>
        <p:spPr>
          <a:xfrm>
            <a:off x="603607" y="2768600"/>
            <a:ext cx="76200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t" anchorCtr="0">
            <a:noAutofit/>
          </a:bodyPr>
          <a:lstStyle/>
          <a:p>
            <a:pPr marL="28575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dirty="0"/>
              <a:t>If you don’t specify a WHERE, you’ll update all rows!</a:t>
            </a:r>
            <a:endParaRPr dirty="0"/>
          </a:p>
        </p:txBody>
      </p:sp>
      <p:sp>
        <p:nvSpPr>
          <p:cNvPr id="475" name="Google Shape;475;p37"/>
          <p:cNvSpPr txBox="1">
            <a:spLocks noGrp="1"/>
          </p:cNvSpPr>
          <p:nvPr>
            <p:ph type="sldNum" idx="12"/>
          </p:nvPr>
        </p:nvSpPr>
        <p:spPr>
          <a:xfrm>
            <a:off x="8610600" y="6553200"/>
            <a:ext cx="533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29</a:t>
            </a:fld>
            <a:endParaRPr b="0"/>
          </a:p>
        </p:txBody>
      </p:sp>
      <p:sp>
        <p:nvSpPr>
          <p:cNvPr id="476" name="Google Shape;476;p37"/>
          <p:cNvSpPr/>
          <p:nvPr/>
        </p:nvSpPr>
        <p:spPr>
          <a:xfrm>
            <a:off x="1143000" y="1193800"/>
            <a:ext cx="6819472" cy="646331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UPDATE table SET column1 = value1, column2 = value2</a:t>
            </a:r>
            <a:r>
              <a:rPr lang="en-US" dirty="0">
                <a:ea typeface="Courier"/>
              </a:rPr>
              <a:t> </a:t>
            </a:r>
            <a:r>
              <a:rPr lang="en-US" sz="1800" dirty="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[WHERE condition];</a:t>
            </a:r>
            <a:endParaRPr dirty="0"/>
          </a:p>
        </p:txBody>
      </p:sp>
      <p:sp>
        <p:nvSpPr>
          <p:cNvPr id="10" name="Google Shape;99;p13">
            <a:extLst>
              <a:ext uri="{FF2B5EF4-FFF2-40B4-BE49-F238E27FC236}">
                <a16:creationId xmlns:a16="http://schemas.microsoft.com/office/drawing/2014/main" id="{F148A2E6-A344-604F-B363-13D14365DEE9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0" y="6553200"/>
            <a:ext cx="1524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04/22/19</a:t>
            </a:r>
            <a:endParaRPr dirty="0"/>
          </a:p>
        </p:txBody>
      </p:sp>
      <p:sp>
        <p:nvSpPr>
          <p:cNvPr id="11" name="Google Shape;100;p13">
            <a:extLst>
              <a:ext uri="{FF2B5EF4-FFF2-40B4-BE49-F238E27FC236}">
                <a16:creationId xmlns:a16="http://schemas.microsoft.com/office/drawing/2014/main" id="{430B5E93-7845-CB47-BAE1-A572FCA99C35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3048000" y="6553200"/>
            <a:ext cx="2895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UCB CS88 Sp19 L12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1777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53452-7A52-C94B-9073-20DC0F2CF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Databases?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F332F5-467D-1D40-BA49-5A9A033A3C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dirty="0"/>
              <a:t>• Data lives in files: website access logs, in images, in CSVs and so on…</a:t>
            </a:r>
          </a:p>
          <a:p>
            <a:pPr marL="114300" indent="0">
              <a:buNone/>
            </a:pPr>
            <a:r>
              <a:rPr lang="en-US" dirty="0"/>
              <a:t>	• This is an amazing source, but hard to access, aggregate and compute results with.</a:t>
            </a:r>
          </a:p>
          <a:p>
            <a:pPr marL="114300" indent="0">
              <a:buNone/>
            </a:pPr>
            <a:r>
              <a:rPr lang="en-US" dirty="0"/>
              <a:t>• Databases provide a mechanism to store vast amounts of data in an </a:t>
            </a:r>
            <a:r>
              <a:rPr lang="en-US" i="1" dirty="0"/>
              <a:t>organized</a:t>
            </a:r>
            <a:r>
              <a:rPr lang="en-US" dirty="0"/>
              <a:t> manner.</a:t>
            </a:r>
          </a:p>
          <a:p>
            <a:pPr marL="114300" indent="0">
              <a:buNone/>
            </a:pPr>
            <a:r>
              <a:rPr lang="en-US" dirty="0"/>
              <a:t>	• The (often) rely on ”tables” as an abstraction. We</a:t>
            </a:r>
          </a:p>
          <a:p>
            <a:pPr marL="114300" indent="0">
              <a:buNone/>
            </a:pPr>
            <a:r>
              <a:rPr lang="en-US" dirty="0"/>
              <a:t>	• There are other kinds of databases, that store “documents” or other forms of data.</a:t>
            </a:r>
          </a:p>
          <a:p>
            <a:pPr marL="114300" indent="0">
              <a:buNone/>
            </a:pPr>
            <a:r>
              <a:rPr lang="en-US" dirty="0"/>
              <a:t>• This stuff is the topic of CS186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74F2D9-ABD5-7842-BD86-D6FB33C6729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</a:t>
            </a:fld>
            <a:endParaRPr lang="en-US" b="0"/>
          </a:p>
        </p:txBody>
      </p:sp>
    </p:spTree>
    <p:extLst>
      <p:ext uri="{BB962C8B-B14F-4D97-AF65-F5344CB8AC3E}">
        <p14:creationId xmlns:p14="http://schemas.microsoft.com/office/powerpoint/2010/main" val="16023162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38"/>
          <p:cNvSpPr txBox="1">
            <a:spLocks noGrp="1"/>
          </p:cNvSpPr>
          <p:nvPr>
            <p:ph type="title"/>
          </p:nvPr>
        </p:nvSpPr>
        <p:spPr>
          <a:xfrm>
            <a:off x="685800" y="228600"/>
            <a:ext cx="7696200" cy="7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Multiple clients of the database</a:t>
            </a:r>
            <a:endParaRPr/>
          </a:p>
        </p:txBody>
      </p:sp>
      <p:sp>
        <p:nvSpPr>
          <p:cNvPr id="484" name="Google Shape;484;p38"/>
          <p:cNvSpPr txBox="1">
            <a:spLocks noGrp="1"/>
          </p:cNvSpPr>
          <p:nvPr>
            <p:ph type="body" idx="1"/>
          </p:nvPr>
        </p:nvSpPr>
        <p:spPr>
          <a:xfrm>
            <a:off x="533400" y="6040967"/>
            <a:ext cx="76200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t" anchorCtr="0">
            <a:noAutofit/>
          </a:bodyPr>
          <a:lstStyle/>
          <a:p>
            <a:pPr marL="28575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/>
              <a:t>All of the inserts update the common repository</a:t>
            </a:r>
            <a:endParaRPr/>
          </a:p>
        </p:txBody>
      </p:sp>
      <p:sp>
        <p:nvSpPr>
          <p:cNvPr id="487" name="Google Shape;487;p38"/>
          <p:cNvSpPr txBox="1">
            <a:spLocks noGrp="1"/>
          </p:cNvSpPr>
          <p:nvPr>
            <p:ph type="sldNum" idx="12"/>
          </p:nvPr>
        </p:nvSpPr>
        <p:spPr>
          <a:xfrm>
            <a:off x="8610600" y="6553200"/>
            <a:ext cx="533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30</a:t>
            </a:fld>
            <a:endParaRPr b="0"/>
          </a:p>
        </p:txBody>
      </p:sp>
      <p:pic>
        <p:nvPicPr>
          <p:cNvPr id="488" name="Google Shape;488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76200" y="965200"/>
            <a:ext cx="5486400" cy="3606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Google Shape;489;p3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37694" y="2253256"/>
            <a:ext cx="5011812" cy="4043827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9;p13">
            <a:extLst>
              <a:ext uri="{FF2B5EF4-FFF2-40B4-BE49-F238E27FC236}">
                <a16:creationId xmlns:a16="http://schemas.microsoft.com/office/drawing/2014/main" id="{EB422714-D83D-D54F-BF4A-48C46161C6C9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0" y="6553200"/>
            <a:ext cx="1524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04/22/19</a:t>
            </a:r>
            <a:endParaRPr dirty="0"/>
          </a:p>
        </p:txBody>
      </p:sp>
      <p:sp>
        <p:nvSpPr>
          <p:cNvPr id="10" name="Google Shape;100;p13">
            <a:extLst>
              <a:ext uri="{FF2B5EF4-FFF2-40B4-BE49-F238E27FC236}">
                <a16:creationId xmlns:a16="http://schemas.microsoft.com/office/drawing/2014/main" id="{F00AFFD5-24A1-5F42-8027-C4D68B32B59B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3048000" y="6553200"/>
            <a:ext cx="2895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UCB CS88 Sp19 L12</a:t>
            </a:r>
            <a:endParaRPr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39"/>
          <p:cNvSpPr txBox="1">
            <a:spLocks noGrp="1"/>
          </p:cNvSpPr>
          <p:nvPr>
            <p:ph type="title"/>
          </p:nvPr>
        </p:nvSpPr>
        <p:spPr>
          <a:xfrm>
            <a:off x="685800" y="228600"/>
            <a:ext cx="7696200" cy="7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SQLite python API</a:t>
            </a:r>
            <a:endParaRPr/>
          </a:p>
        </p:txBody>
      </p:sp>
      <p:sp>
        <p:nvSpPr>
          <p:cNvPr id="497" name="Google Shape;497;p39"/>
          <p:cNvSpPr txBox="1">
            <a:spLocks noGrp="1"/>
          </p:cNvSpPr>
          <p:nvPr>
            <p:ph type="sldNum" idx="12"/>
          </p:nvPr>
        </p:nvSpPr>
        <p:spPr>
          <a:xfrm>
            <a:off x="8610600" y="6553200"/>
            <a:ext cx="533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31</a:t>
            </a:fld>
            <a:endParaRPr b="0"/>
          </a:p>
        </p:txBody>
      </p:sp>
      <p:pic>
        <p:nvPicPr>
          <p:cNvPr id="498" name="Google Shape;498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402080"/>
            <a:ext cx="9144000" cy="405384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99;p13">
            <a:extLst>
              <a:ext uri="{FF2B5EF4-FFF2-40B4-BE49-F238E27FC236}">
                <a16:creationId xmlns:a16="http://schemas.microsoft.com/office/drawing/2014/main" id="{9E0DD81C-67DB-D54A-B420-A781BF42A2D3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0" y="6553200"/>
            <a:ext cx="1524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04/22/19</a:t>
            </a:r>
            <a:endParaRPr dirty="0"/>
          </a:p>
        </p:txBody>
      </p:sp>
      <p:sp>
        <p:nvSpPr>
          <p:cNvPr id="8" name="Google Shape;100;p13">
            <a:extLst>
              <a:ext uri="{FF2B5EF4-FFF2-40B4-BE49-F238E27FC236}">
                <a16:creationId xmlns:a16="http://schemas.microsoft.com/office/drawing/2014/main" id="{28687DE3-DD3F-0C41-9E37-51CBA9C6AFDC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3048000" y="6553200"/>
            <a:ext cx="2895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UCB CS88 Sp19 L12</a:t>
            </a:r>
            <a:endParaRPr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40"/>
          <p:cNvSpPr txBox="1">
            <a:spLocks noGrp="1"/>
          </p:cNvSpPr>
          <p:nvPr>
            <p:ph type="title"/>
          </p:nvPr>
        </p:nvSpPr>
        <p:spPr>
          <a:xfrm>
            <a:off x="685800" y="228600"/>
            <a:ext cx="7696200" cy="7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Creating DB Abstractions</a:t>
            </a:r>
            <a:endParaRPr/>
          </a:p>
        </p:txBody>
      </p:sp>
      <p:sp>
        <p:nvSpPr>
          <p:cNvPr id="506" name="Google Shape;506;p40"/>
          <p:cNvSpPr txBox="1">
            <a:spLocks noGrp="1"/>
          </p:cNvSpPr>
          <p:nvPr>
            <p:ph type="sldNum" idx="12"/>
          </p:nvPr>
        </p:nvSpPr>
        <p:spPr>
          <a:xfrm>
            <a:off x="8610600" y="6553200"/>
            <a:ext cx="533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32</a:t>
            </a:fld>
            <a:endParaRPr b="0"/>
          </a:p>
        </p:txBody>
      </p:sp>
      <p:pic>
        <p:nvPicPr>
          <p:cNvPr id="507" name="Google Shape;507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551417"/>
            <a:ext cx="9144000" cy="3755166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99;p13">
            <a:extLst>
              <a:ext uri="{FF2B5EF4-FFF2-40B4-BE49-F238E27FC236}">
                <a16:creationId xmlns:a16="http://schemas.microsoft.com/office/drawing/2014/main" id="{58F2C57C-F416-B442-B1BE-2E8D2142FB82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0" y="6553200"/>
            <a:ext cx="1524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04/22/19</a:t>
            </a:r>
            <a:endParaRPr dirty="0"/>
          </a:p>
        </p:txBody>
      </p:sp>
      <p:sp>
        <p:nvSpPr>
          <p:cNvPr id="8" name="Google Shape;100;p13">
            <a:extLst>
              <a:ext uri="{FF2B5EF4-FFF2-40B4-BE49-F238E27FC236}">
                <a16:creationId xmlns:a16="http://schemas.microsoft.com/office/drawing/2014/main" id="{E1887A8C-EAA2-DE44-9D67-66F9B0041291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3048000" y="6553200"/>
            <a:ext cx="2895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UCB CS88 Sp19 L12</a:t>
            </a:r>
            <a:endParaRPr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41"/>
          <p:cNvSpPr txBox="1">
            <a:spLocks noGrp="1"/>
          </p:cNvSpPr>
          <p:nvPr>
            <p:ph type="title"/>
          </p:nvPr>
        </p:nvSpPr>
        <p:spPr>
          <a:xfrm>
            <a:off x="685800" y="228600"/>
            <a:ext cx="7696200" cy="7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DB Abstraction (cont)</a:t>
            </a:r>
            <a:endParaRPr/>
          </a:p>
        </p:txBody>
      </p:sp>
      <p:sp>
        <p:nvSpPr>
          <p:cNvPr id="515" name="Google Shape;515;p41"/>
          <p:cNvSpPr txBox="1">
            <a:spLocks noGrp="1"/>
          </p:cNvSpPr>
          <p:nvPr>
            <p:ph type="sldNum" idx="12"/>
          </p:nvPr>
        </p:nvSpPr>
        <p:spPr>
          <a:xfrm>
            <a:off x="8610600" y="6553200"/>
            <a:ext cx="533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33</a:t>
            </a:fld>
            <a:endParaRPr b="0"/>
          </a:p>
        </p:txBody>
      </p:sp>
      <p:pic>
        <p:nvPicPr>
          <p:cNvPr id="516" name="Google Shape;516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162780"/>
            <a:ext cx="9144000" cy="453244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99;p13">
            <a:extLst>
              <a:ext uri="{FF2B5EF4-FFF2-40B4-BE49-F238E27FC236}">
                <a16:creationId xmlns:a16="http://schemas.microsoft.com/office/drawing/2014/main" id="{CFF20DFC-81A1-9A40-9DD1-1F89BA67DB1D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0" y="6553200"/>
            <a:ext cx="1524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04/22/19</a:t>
            </a:r>
            <a:endParaRPr dirty="0"/>
          </a:p>
        </p:txBody>
      </p:sp>
      <p:sp>
        <p:nvSpPr>
          <p:cNvPr id="8" name="Google Shape;100;p13">
            <a:extLst>
              <a:ext uri="{FF2B5EF4-FFF2-40B4-BE49-F238E27FC236}">
                <a16:creationId xmlns:a16="http://schemas.microsoft.com/office/drawing/2014/main" id="{1E2C054F-61E1-1241-8969-B3465CB079A6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3048000" y="6553200"/>
            <a:ext cx="2895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UCB CS88 Sp19 L12</a:t>
            </a:r>
            <a:endParaRPr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42"/>
          <p:cNvSpPr txBox="1">
            <a:spLocks noGrp="1"/>
          </p:cNvSpPr>
          <p:nvPr>
            <p:ph type="title"/>
          </p:nvPr>
        </p:nvSpPr>
        <p:spPr>
          <a:xfrm>
            <a:off x="685800" y="228600"/>
            <a:ext cx="7696200" cy="7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Summary – Part 1</a:t>
            </a:r>
            <a:endParaRPr/>
          </a:p>
        </p:txBody>
      </p:sp>
      <p:sp>
        <p:nvSpPr>
          <p:cNvPr id="524" name="Google Shape;524;p42"/>
          <p:cNvSpPr txBox="1">
            <a:spLocks noGrp="1"/>
          </p:cNvSpPr>
          <p:nvPr>
            <p:ph type="sldNum" idx="12"/>
          </p:nvPr>
        </p:nvSpPr>
        <p:spPr>
          <a:xfrm>
            <a:off x="8610600" y="6553200"/>
            <a:ext cx="533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34</a:t>
            </a:fld>
            <a:endParaRPr b="0"/>
          </a:p>
        </p:txBody>
      </p:sp>
      <p:sp>
        <p:nvSpPr>
          <p:cNvPr id="525" name="Google Shape;525;p42"/>
          <p:cNvSpPr txBox="1"/>
          <p:nvPr/>
        </p:nvSpPr>
        <p:spPr>
          <a:xfrm>
            <a:off x="914400" y="1447800"/>
            <a:ext cx="7572907" cy="707886"/>
          </a:xfrm>
          <a:prstGeom prst="rect">
            <a:avLst/>
          </a:prstGeom>
          <a:noFill/>
          <a:ln w="9525" cap="flat" cmpd="sng">
            <a:solidFill>
              <a:srgbClr val="618FF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SELECT</a:t>
            </a:r>
            <a:r>
              <a:rPr lang="en-US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&lt;col spec&gt; </a:t>
            </a:r>
            <a:r>
              <a:rPr lang="en-US" sz="2000" b="1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FROM</a:t>
            </a:r>
            <a:r>
              <a:rPr lang="en-US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&lt;table spec&gt; </a:t>
            </a:r>
            <a:r>
              <a:rPr lang="en-US" sz="2000" b="1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WHERE</a:t>
            </a:r>
            <a:r>
              <a:rPr lang="en-US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&lt;cond spec&gt;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GROUP BY &lt;group spec&gt; ORDER BY &lt;order spec&gt;</a:t>
            </a:r>
            <a:r>
              <a:rPr lang="en-US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;</a:t>
            </a:r>
            <a:endParaRPr/>
          </a:p>
        </p:txBody>
      </p:sp>
      <p:sp>
        <p:nvSpPr>
          <p:cNvPr id="526" name="Google Shape;526;p42"/>
          <p:cNvSpPr/>
          <p:nvPr/>
        </p:nvSpPr>
        <p:spPr>
          <a:xfrm>
            <a:off x="914400" y="2563432"/>
            <a:ext cx="5867400" cy="677108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INSERT </a:t>
            </a:r>
            <a:r>
              <a:rPr lang="en-US" sz="2000" b="1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INTO</a:t>
            </a:r>
            <a:r>
              <a:rPr lang="en-US" sz="1800" b="1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table(column1, column2,...)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	VALUES (value1, value2,...);</a:t>
            </a:r>
            <a:endParaRPr/>
          </a:p>
        </p:txBody>
      </p:sp>
      <p:sp>
        <p:nvSpPr>
          <p:cNvPr id="527" name="Google Shape;527;p42"/>
          <p:cNvSpPr/>
          <p:nvPr/>
        </p:nvSpPr>
        <p:spPr>
          <a:xfrm>
            <a:off x="914400" y="4204372"/>
            <a:ext cx="5649303" cy="400110"/>
          </a:xfrm>
          <a:prstGeom prst="rect">
            <a:avLst/>
          </a:prstGeom>
          <a:noFill/>
          <a:ln w="9525" cap="flat" cmpd="sng">
            <a:solidFill>
              <a:srgbClr val="618FF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CREATE TABLE </a:t>
            </a: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name </a:t>
            </a:r>
            <a:r>
              <a:rPr lang="en-US" sz="2000" b="1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AS</a:t>
            </a: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&lt;select statement&gt; ;</a:t>
            </a:r>
            <a:endParaRPr/>
          </a:p>
        </p:txBody>
      </p:sp>
      <p:sp>
        <p:nvSpPr>
          <p:cNvPr id="528" name="Google Shape;528;p42"/>
          <p:cNvSpPr/>
          <p:nvPr/>
        </p:nvSpPr>
        <p:spPr>
          <a:xfrm>
            <a:off x="914400" y="3540625"/>
            <a:ext cx="4602542" cy="400110"/>
          </a:xfrm>
          <a:prstGeom prst="rect">
            <a:avLst/>
          </a:prstGeom>
          <a:noFill/>
          <a:ln w="9525" cap="flat" cmpd="sng">
            <a:solidFill>
              <a:srgbClr val="618FF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CREATE TABLE </a:t>
            </a: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name ( &lt;columns&gt; ) ;</a:t>
            </a:r>
            <a:endParaRPr/>
          </a:p>
        </p:txBody>
      </p:sp>
      <p:sp>
        <p:nvSpPr>
          <p:cNvPr id="529" name="Google Shape;529;p42"/>
          <p:cNvSpPr/>
          <p:nvPr/>
        </p:nvSpPr>
        <p:spPr>
          <a:xfrm>
            <a:off x="914400" y="4962604"/>
            <a:ext cx="2659702" cy="400110"/>
          </a:xfrm>
          <a:prstGeom prst="rect">
            <a:avLst/>
          </a:prstGeom>
          <a:noFill/>
          <a:ln w="9525" cap="flat" cmpd="sng">
            <a:solidFill>
              <a:srgbClr val="618FF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DROP TABLE </a:t>
            </a: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name ;</a:t>
            </a:r>
            <a:endParaRPr/>
          </a:p>
        </p:txBody>
      </p:sp>
      <p:sp>
        <p:nvSpPr>
          <p:cNvPr id="11" name="Google Shape;99;p13">
            <a:extLst>
              <a:ext uri="{FF2B5EF4-FFF2-40B4-BE49-F238E27FC236}">
                <a16:creationId xmlns:a16="http://schemas.microsoft.com/office/drawing/2014/main" id="{47F22040-E6DF-EE48-8B07-869AA3DFF2FC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0" y="6553200"/>
            <a:ext cx="1524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04/22/19</a:t>
            </a:r>
            <a:endParaRPr dirty="0"/>
          </a:p>
        </p:txBody>
      </p:sp>
      <p:sp>
        <p:nvSpPr>
          <p:cNvPr id="12" name="Google Shape;100;p13">
            <a:extLst>
              <a:ext uri="{FF2B5EF4-FFF2-40B4-BE49-F238E27FC236}">
                <a16:creationId xmlns:a16="http://schemas.microsoft.com/office/drawing/2014/main" id="{868C1A17-3A69-7541-BE37-4AAC22F2467F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3048000" y="6553200"/>
            <a:ext cx="2895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UCB CS88 Sp19 L12</a:t>
            </a:r>
            <a:endParaRPr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43"/>
          <p:cNvSpPr txBox="1">
            <a:spLocks noGrp="1"/>
          </p:cNvSpPr>
          <p:nvPr>
            <p:ph type="title"/>
          </p:nvPr>
        </p:nvSpPr>
        <p:spPr>
          <a:xfrm>
            <a:off x="685800" y="228600"/>
            <a:ext cx="7696200" cy="7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Summary</a:t>
            </a:r>
            <a:endParaRPr/>
          </a:p>
        </p:txBody>
      </p:sp>
      <p:sp>
        <p:nvSpPr>
          <p:cNvPr id="535" name="Google Shape;535;p43"/>
          <p:cNvSpPr txBox="1">
            <a:spLocks noGrp="1"/>
          </p:cNvSpPr>
          <p:nvPr>
            <p:ph type="body" idx="1"/>
          </p:nvPr>
        </p:nvSpPr>
        <p:spPr>
          <a:xfrm>
            <a:off x="685800" y="1066800"/>
            <a:ext cx="7620000" cy="52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t" anchorCtr="0">
            <a:noAutofit/>
          </a:bodyPr>
          <a:lstStyle/>
          <a:p>
            <a:pPr marL="28575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/>
              <a:t>SQL a declarative programming language on relational tables 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</a:pPr>
            <a:r>
              <a:rPr lang="en-US"/>
              <a:t>largely familiar to you from data8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</a:pPr>
            <a:r>
              <a:rPr lang="en-US"/>
              <a:t>create, select, where, order, group by, join</a:t>
            </a:r>
            <a:endParaRPr/>
          </a:p>
          <a:p>
            <a:pPr marL="285750" lvl="0" indent="-285750" algn="l" rtl="0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/>
              <a:t>Databases are accessed through Applications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</a:pPr>
            <a:r>
              <a:rPr lang="en-US"/>
              <a:t>e.g., all modern web apps have Database backend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</a:pPr>
            <a:r>
              <a:rPr lang="en-US"/>
              <a:t>Queries are issued through API</a:t>
            </a:r>
            <a:endParaRPr/>
          </a:p>
          <a:p>
            <a:pPr marL="1143000" lvl="2" indent="-2286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</a:pPr>
            <a:r>
              <a:rPr lang="en-US"/>
              <a:t>Be careful about app corrupting the database</a:t>
            </a:r>
            <a:endParaRPr/>
          </a:p>
          <a:p>
            <a:pPr marL="285750" lvl="0" indent="-285750" algn="l" rtl="0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/>
              <a:t>Data analytics tend to draw database into memory and operate on it as a data structure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</a:pPr>
            <a:r>
              <a:rPr lang="en-US"/>
              <a:t>e.g., Tables </a:t>
            </a:r>
            <a:endParaRPr/>
          </a:p>
          <a:p>
            <a:pPr marL="285750" lvl="0" indent="-285750" algn="l" rtl="0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/>
              <a:t>More in lab</a:t>
            </a:r>
            <a:endParaRPr/>
          </a:p>
        </p:txBody>
      </p:sp>
      <p:sp>
        <p:nvSpPr>
          <p:cNvPr id="538" name="Google Shape;538;p43"/>
          <p:cNvSpPr txBox="1">
            <a:spLocks noGrp="1"/>
          </p:cNvSpPr>
          <p:nvPr>
            <p:ph type="sldNum" idx="12"/>
          </p:nvPr>
        </p:nvSpPr>
        <p:spPr>
          <a:xfrm>
            <a:off x="8610600" y="6553200"/>
            <a:ext cx="533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35</a:t>
            </a:fld>
            <a:endParaRPr b="0"/>
          </a:p>
        </p:txBody>
      </p:sp>
      <p:sp>
        <p:nvSpPr>
          <p:cNvPr id="7" name="Google Shape;99;p13">
            <a:extLst>
              <a:ext uri="{FF2B5EF4-FFF2-40B4-BE49-F238E27FC236}">
                <a16:creationId xmlns:a16="http://schemas.microsoft.com/office/drawing/2014/main" id="{48960618-F4FC-8D4E-89D5-EB2757CD1A00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0" y="6553200"/>
            <a:ext cx="1524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04/22/19</a:t>
            </a:r>
            <a:endParaRPr dirty="0"/>
          </a:p>
        </p:txBody>
      </p:sp>
      <p:sp>
        <p:nvSpPr>
          <p:cNvPr id="8" name="Google Shape;100;p13">
            <a:extLst>
              <a:ext uri="{FF2B5EF4-FFF2-40B4-BE49-F238E27FC236}">
                <a16:creationId xmlns:a16="http://schemas.microsoft.com/office/drawing/2014/main" id="{19B36089-5580-404F-AB34-AEDFBD6D8602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3048000" y="6553200"/>
            <a:ext cx="2895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UCB CS88 Sp19 L12</a:t>
            </a: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C5CD3-4D73-6B44-A7F9-B698A45F1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SQL?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F2DD4A-6365-F849-AB88-65DBF08D35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SQL is a </a:t>
            </a:r>
            <a:r>
              <a:rPr lang="en-US" i="1" dirty="0"/>
              <a:t>declarative</a:t>
            </a:r>
            <a:r>
              <a:rPr lang="en-US" dirty="0"/>
              <a:t> programming language for accessing and modifying data in a relational database.</a:t>
            </a:r>
          </a:p>
          <a:p>
            <a:r>
              <a:rPr lang="en-US" dirty="0"/>
              <a:t>It is an entirely new way of thinking (“new” in 1970, and new to you now!) that specifies </a:t>
            </a:r>
            <a:r>
              <a:rPr lang="en-US" i="1" dirty="0"/>
              <a:t>what </a:t>
            </a:r>
            <a:r>
              <a:rPr lang="en-US" dirty="0"/>
              <a:t>should happen, but not </a:t>
            </a:r>
            <a:r>
              <a:rPr lang="en-US" i="1" dirty="0"/>
              <a:t>how</a:t>
            </a:r>
            <a:r>
              <a:rPr lang="en-US" dirty="0"/>
              <a:t> it should happen.</a:t>
            </a:r>
          </a:p>
          <a:p>
            <a:r>
              <a:rPr lang="en-US" dirty="0"/>
              <a:t>One of a few major programming paradigms</a:t>
            </a:r>
          </a:p>
          <a:p>
            <a:pPr lvl="1"/>
            <a:r>
              <a:rPr lang="en-US" dirty="0"/>
              <a:t>Imperative/Procedural</a:t>
            </a:r>
          </a:p>
          <a:p>
            <a:pPr lvl="1"/>
            <a:r>
              <a:rPr lang="en-US" dirty="0"/>
              <a:t>Object Oriented</a:t>
            </a:r>
          </a:p>
          <a:p>
            <a:pPr lvl="1"/>
            <a:r>
              <a:rPr lang="en-US" dirty="0"/>
              <a:t>Functional</a:t>
            </a:r>
          </a:p>
          <a:p>
            <a:pPr lvl="1"/>
            <a:r>
              <a:rPr lang="en-US" dirty="0"/>
              <a:t>Declarative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BDF8CF-688E-1944-91ED-D9A5A5A3D04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</a:t>
            </a:fld>
            <a:endParaRPr lang="en-US" b="0"/>
          </a:p>
        </p:txBody>
      </p:sp>
    </p:spTree>
    <p:extLst>
      <p:ext uri="{BB962C8B-B14F-4D97-AF65-F5344CB8AC3E}">
        <p14:creationId xmlns:p14="http://schemas.microsoft.com/office/powerpoint/2010/main" val="25718011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4"/>
          <p:cNvSpPr txBox="1">
            <a:spLocks noGrp="1"/>
          </p:cNvSpPr>
          <p:nvPr>
            <p:ph type="title"/>
          </p:nvPr>
        </p:nvSpPr>
        <p:spPr>
          <a:xfrm>
            <a:off x="685800" y="228600"/>
            <a:ext cx="7696200" cy="7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Database Management Systems</a:t>
            </a:r>
            <a:endParaRPr/>
          </a:p>
        </p:txBody>
      </p:sp>
      <p:sp>
        <p:nvSpPr>
          <p:cNvPr id="110" name="Google Shape;110;p14"/>
          <p:cNvSpPr txBox="1">
            <a:spLocks noGrp="1"/>
          </p:cNvSpPr>
          <p:nvPr>
            <p:ph type="sldNum" idx="12"/>
          </p:nvPr>
        </p:nvSpPr>
        <p:spPr>
          <a:xfrm>
            <a:off x="8610600" y="6553200"/>
            <a:ext cx="533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 b="0"/>
          </a:p>
        </p:txBody>
      </p:sp>
      <p:pic>
        <p:nvPicPr>
          <p:cNvPr id="111" name="Google Shape;111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41600" y="3560944"/>
            <a:ext cx="6502400" cy="29337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12" name="Google Shape;112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1759" y="1295400"/>
            <a:ext cx="2628641" cy="2662056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8" name="Google Shape;99;p13">
            <a:extLst>
              <a:ext uri="{FF2B5EF4-FFF2-40B4-BE49-F238E27FC236}">
                <a16:creationId xmlns:a16="http://schemas.microsoft.com/office/drawing/2014/main" id="{CB3B8525-23CD-4E4B-A733-29556A5676DE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0" y="6553200"/>
            <a:ext cx="1524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04/22/19</a:t>
            </a:r>
            <a:endParaRPr dirty="0"/>
          </a:p>
        </p:txBody>
      </p:sp>
      <p:sp>
        <p:nvSpPr>
          <p:cNvPr id="9" name="Google Shape;100;p13">
            <a:extLst>
              <a:ext uri="{FF2B5EF4-FFF2-40B4-BE49-F238E27FC236}">
                <a16:creationId xmlns:a16="http://schemas.microsoft.com/office/drawing/2014/main" id="{3939CD78-24BC-E84D-B2B2-A072AC3EE2F8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3048000" y="6553200"/>
            <a:ext cx="2895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UCB CS88 Sp19 L12</a:t>
            </a:r>
            <a:endParaRPr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5"/>
          <p:cNvSpPr/>
          <p:nvPr/>
        </p:nvSpPr>
        <p:spPr>
          <a:xfrm>
            <a:off x="1219200" y="3392455"/>
            <a:ext cx="2689494" cy="9144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15"/>
          <p:cNvSpPr/>
          <p:nvPr/>
        </p:nvSpPr>
        <p:spPr>
          <a:xfrm>
            <a:off x="1219200" y="1538255"/>
            <a:ext cx="1981200" cy="2038866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15"/>
          <p:cNvSpPr txBox="1">
            <a:spLocks noGrp="1"/>
          </p:cNvSpPr>
          <p:nvPr>
            <p:ph type="title"/>
          </p:nvPr>
        </p:nvSpPr>
        <p:spPr>
          <a:xfrm>
            <a:off x="685800" y="152400"/>
            <a:ext cx="7696200" cy="7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App in program language issues queries to a database interpreter</a:t>
            </a:r>
            <a:endParaRPr/>
          </a:p>
        </p:txBody>
      </p:sp>
      <p:sp>
        <p:nvSpPr>
          <p:cNvPr id="120" name="Google Shape;120;p15"/>
          <p:cNvSpPr txBox="1">
            <a:spLocks noGrp="1"/>
          </p:cNvSpPr>
          <p:nvPr>
            <p:ph type="body" idx="1"/>
          </p:nvPr>
        </p:nvSpPr>
        <p:spPr>
          <a:xfrm>
            <a:off x="574800" y="4561548"/>
            <a:ext cx="8077199" cy="12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t" anchorCtr="0">
            <a:noAutofit/>
          </a:bodyPr>
          <a:lstStyle/>
          <a:p>
            <a:pPr marL="28575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/>
              <a:t>The SQL language is represented in query strings delivered to a DB backend.</a:t>
            </a:r>
            <a:endParaRPr/>
          </a:p>
          <a:p>
            <a:pPr marL="285750" lvl="0" indent="-285750" algn="l" rtl="0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/>
              <a:t>Use the techniques learned here to build clean abstractions.</a:t>
            </a:r>
            <a:endParaRPr/>
          </a:p>
          <a:p>
            <a:pPr marL="285750" lvl="0" indent="-285750" algn="l" rtl="0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/>
              <a:t>You have already learned the relational operators!</a:t>
            </a:r>
            <a:endParaRPr/>
          </a:p>
        </p:txBody>
      </p:sp>
      <p:sp>
        <p:nvSpPr>
          <p:cNvPr id="123" name="Google Shape;123;p15"/>
          <p:cNvSpPr txBox="1">
            <a:spLocks noGrp="1"/>
          </p:cNvSpPr>
          <p:nvPr>
            <p:ph type="sldNum" idx="12"/>
          </p:nvPr>
        </p:nvSpPr>
        <p:spPr>
          <a:xfrm>
            <a:off x="8610600" y="6553200"/>
            <a:ext cx="533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 b="0"/>
          </a:p>
        </p:txBody>
      </p:sp>
      <p:sp>
        <p:nvSpPr>
          <p:cNvPr id="124" name="Google Shape;124;p15"/>
          <p:cNvSpPr txBox="1"/>
          <p:nvPr/>
        </p:nvSpPr>
        <p:spPr>
          <a:xfrm>
            <a:off x="1601213" y="3720000"/>
            <a:ext cx="203132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Python Interpreter</a:t>
            </a:r>
            <a:endParaRPr/>
          </a:p>
        </p:txBody>
      </p:sp>
      <p:sp>
        <p:nvSpPr>
          <p:cNvPr id="125" name="Google Shape;125;p15"/>
          <p:cNvSpPr txBox="1"/>
          <p:nvPr/>
        </p:nvSpPr>
        <p:spPr>
          <a:xfrm>
            <a:off x="1466646" y="1672840"/>
            <a:ext cx="144142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Application</a:t>
            </a:r>
            <a:endParaRPr/>
          </a:p>
        </p:txBody>
      </p:sp>
      <p:sp>
        <p:nvSpPr>
          <p:cNvPr id="126" name="Google Shape;126;p15"/>
          <p:cNvSpPr/>
          <p:nvPr/>
        </p:nvSpPr>
        <p:spPr>
          <a:xfrm>
            <a:off x="5715000" y="2524390"/>
            <a:ext cx="1660898" cy="1731147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15"/>
          <p:cNvSpPr txBox="1"/>
          <p:nvPr/>
        </p:nvSpPr>
        <p:spPr>
          <a:xfrm>
            <a:off x="5794310" y="2662785"/>
            <a:ext cx="1489838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Database Query Processor,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i.e.,  Interpreter</a:t>
            </a:r>
            <a:endParaRPr/>
          </a:p>
        </p:txBody>
      </p:sp>
      <p:sp>
        <p:nvSpPr>
          <p:cNvPr id="128" name="Google Shape;128;p15"/>
          <p:cNvSpPr txBox="1"/>
          <p:nvPr/>
        </p:nvSpPr>
        <p:spPr>
          <a:xfrm>
            <a:off x="2062065" y="2524390"/>
            <a:ext cx="1015663" cy="92333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Classes &amp; Objects</a:t>
            </a:r>
            <a:endParaRPr/>
          </a:p>
        </p:txBody>
      </p:sp>
      <p:sp>
        <p:nvSpPr>
          <p:cNvPr id="129" name="Google Shape;129;p15"/>
          <p:cNvSpPr txBox="1"/>
          <p:nvPr/>
        </p:nvSpPr>
        <p:spPr>
          <a:xfrm>
            <a:off x="349810" y="1242013"/>
            <a:ext cx="67197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User</a:t>
            </a:r>
            <a:endParaRPr/>
          </a:p>
        </p:txBody>
      </p:sp>
      <p:cxnSp>
        <p:nvCxnSpPr>
          <p:cNvPr id="130" name="Google Shape;130;p15"/>
          <p:cNvCxnSpPr/>
          <p:nvPr/>
        </p:nvCxnSpPr>
        <p:spPr>
          <a:xfrm>
            <a:off x="533400" y="1611345"/>
            <a:ext cx="533400" cy="430827"/>
          </a:xfrm>
          <a:prstGeom prst="straightConnector1">
            <a:avLst/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round/>
            <a:headEnd type="triangle" w="med" len="med"/>
            <a:tailEnd type="triangle" w="med" len="med"/>
          </a:ln>
        </p:spPr>
      </p:cxnSp>
      <p:grpSp>
        <p:nvGrpSpPr>
          <p:cNvPr id="131" name="Google Shape;131;p15"/>
          <p:cNvGrpSpPr/>
          <p:nvPr/>
        </p:nvGrpSpPr>
        <p:grpSpPr>
          <a:xfrm>
            <a:off x="2295331" y="2332653"/>
            <a:ext cx="3396342" cy="1846208"/>
            <a:chOff x="2295331" y="2332653"/>
            <a:chExt cx="3396342" cy="1846208"/>
          </a:xfrm>
        </p:grpSpPr>
        <p:sp>
          <p:nvSpPr>
            <p:cNvPr id="132" name="Google Shape;132;p15"/>
            <p:cNvSpPr/>
            <p:nvPr/>
          </p:nvSpPr>
          <p:spPr>
            <a:xfrm>
              <a:off x="2295331" y="2332653"/>
              <a:ext cx="3396342" cy="1432942"/>
            </a:xfrm>
            <a:custGeom>
              <a:avLst/>
              <a:gdLst/>
              <a:ahLst/>
              <a:cxnLst/>
              <a:rect l="l" t="t" r="r" b="b"/>
              <a:pathLst>
                <a:path w="3396342" h="1432942" extrusionOk="0">
                  <a:moveTo>
                    <a:pt x="0" y="0"/>
                  </a:moveTo>
                  <a:cubicBezTo>
                    <a:pt x="132183" y="220824"/>
                    <a:pt x="264367" y="441649"/>
                    <a:pt x="447869" y="653143"/>
                  </a:cubicBezTo>
                  <a:cubicBezTo>
                    <a:pt x="631371" y="864637"/>
                    <a:pt x="774441" y="1141445"/>
                    <a:pt x="1101012" y="1268963"/>
                  </a:cubicBezTo>
                  <a:cubicBezTo>
                    <a:pt x="1427583" y="1396481"/>
                    <a:pt x="2024743" y="1464906"/>
                    <a:pt x="2407298" y="1418253"/>
                  </a:cubicBezTo>
                  <a:cubicBezTo>
                    <a:pt x="2789853" y="1371600"/>
                    <a:pt x="3093097" y="1180322"/>
                    <a:pt x="3396342" y="989045"/>
                  </a:cubicBezTo>
                </a:path>
              </a:pathLst>
            </a:cu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33;p15"/>
            <p:cNvSpPr txBox="1"/>
            <p:nvPr/>
          </p:nvSpPr>
          <p:spPr>
            <a:xfrm>
              <a:off x="4136577" y="3809529"/>
              <a:ext cx="1347485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i="1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SQL query</a:t>
              </a:r>
              <a:endParaRPr/>
            </a:p>
          </p:txBody>
        </p:sp>
      </p:grpSp>
      <p:grpSp>
        <p:nvGrpSpPr>
          <p:cNvPr id="134" name="Google Shape;134;p15"/>
          <p:cNvGrpSpPr/>
          <p:nvPr/>
        </p:nvGrpSpPr>
        <p:grpSpPr>
          <a:xfrm>
            <a:off x="2369976" y="2090057"/>
            <a:ext cx="3303036" cy="1500722"/>
            <a:chOff x="2369976" y="2090057"/>
            <a:chExt cx="3303036" cy="1500722"/>
          </a:xfrm>
        </p:grpSpPr>
        <p:sp>
          <p:nvSpPr>
            <p:cNvPr id="135" name="Google Shape;135;p15"/>
            <p:cNvSpPr/>
            <p:nvPr/>
          </p:nvSpPr>
          <p:spPr>
            <a:xfrm>
              <a:off x="2369976" y="2090057"/>
              <a:ext cx="3303036" cy="1500722"/>
            </a:xfrm>
            <a:custGeom>
              <a:avLst/>
              <a:gdLst/>
              <a:ahLst/>
              <a:cxnLst/>
              <a:rect l="l" t="t" r="r" b="b"/>
              <a:pathLst>
                <a:path w="3303036" h="1500722" extrusionOk="0">
                  <a:moveTo>
                    <a:pt x="3303036" y="914400"/>
                  </a:moveTo>
                  <a:cubicBezTo>
                    <a:pt x="3058885" y="1090127"/>
                    <a:pt x="2814734" y="1265854"/>
                    <a:pt x="2481942" y="1362270"/>
                  </a:cubicBezTo>
                  <a:cubicBezTo>
                    <a:pt x="2149150" y="1458686"/>
                    <a:pt x="1592424" y="1524000"/>
                    <a:pt x="1306285" y="1492898"/>
                  </a:cubicBezTo>
                  <a:cubicBezTo>
                    <a:pt x="1020146" y="1461796"/>
                    <a:pt x="982824" y="1424473"/>
                    <a:pt x="765110" y="1175657"/>
                  </a:cubicBezTo>
                  <a:cubicBezTo>
                    <a:pt x="547396" y="926841"/>
                    <a:pt x="273698" y="463420"/>
                    <a:pt x="0" y="0"/>
                  </a:cubicBezTo>
                </a:path>
              </a:pathLst>
            </a:cu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136;p15"/>
            <p:cNvSpPr txBox="1"/>
            <p:nvPr/>
          </p:nvSpPr>
          <p:spPr>
            <a:xfrm>
              <a:off x="3969634" y="2908173"/>
              <a:ext cx="128753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i="1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Response</a:t>
              </a:r>
              <a:endParaRPr/>
            </a:p>
          </p:txBody>
        </p:sp>
      </p:grpSp>
      <p:sp>
        <p:nvSpPr>
          <p:cNvPr id="137" name="Google Shape;137;p15"/>
          <p:cNvSpPr/>
          <p:nvPr/>
        </p:nvSpPr>
        <p:spPr>
          <a:xfrm>
            <a:off x="7497978" y="2597100"/>
            <a:ext cx="1265021" cy="1492232"/>
          </a:xfrm>
          <a:prstGeom prst="can">
            <a:avLst>
              <a:gd name="adj" fmla="val 25000"/>
            </a:avLst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15"/>
          <p:cNvSpPr/>
          <p:nvPr/>
        </p:nvSpPr>
        <p:spPr>
          <a:xfrm rot="5400000">
            <a:off x="7730828" y="2987048"/>
            <a:ext cx="838200" cy="921344"/>
          </a:xfrm>
          <a:prstGeom prst="flowChartPunchedTape">
            <a:avLst/>
          </a:prstGeom>
          <a:solidFill>
            <a:srgbClr val="F2F2F2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15"/>
          <p:cNvSpPr txBox="1"/>
          <p:nvPr/>
        </p:nvSpPr>
        <p:spPr>
          <a:xfrm>
            <a:off x="7619999" y="3037178"/>
            <a:ext cx="1142999" cy="41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Tables</a:t>
            </a:r>
            <a:endParaRPr dirty="0"/>
          </a:p>
        </p:txBody>
      </p:sp>
      <p:sp>
        <p:nvSpPr>
          <p:cNvPr id="25" name="Google Shape;99;p13">
            <a:extLst>
              <a:ext uri="{FF2B5EF4-FFF2-40B4-BE49-F238E27FC236}">
                <a16:creationId xmlns:a16="http://schemas.microsoft.com/office/drawing/2014/main" id="{4A8CC790-ABEB-9B46-91DA-B4ADD6CC81B7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0" y="6553200"/>
            <a:ext cx="1524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04/22/19</a:t>
            </a:r>
            <a:endParaRPr dirty="0"/>
          </a:p>
        </p:txBody>
      </p:sp>
      <p:sp>
        <p:nvSpPr>
          <p:cNvPr id="26" name="Google Shape;100;p13">
            <a:extLst>
              <a:ext uri="{FF2B5EF4-FFF2-40B4-BE49-F238E27FC236}">
                <a16:creationId xmlns:a16="http://schemas.microsoft.com/office/drawing/2014/main" id="{CEF4103C-509C-D44B-BA52-1FE87C550FAE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3048000" y="6553200"/>
            <a:ext cx="2895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UCB CS88 Sp19 L12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6"/>
          <p:cNvSpPr txBox="1">
            <a:spLocks noGrp="1"/>
          </p:cNvSpPr>
          <p:nvPr>
            <p:ph type="title"/>
          </p:nvPr>
        </p:nvSpPr>
        <p:spPr>
          <a:xfrm>
            <a:off x="685800" y="228600"/>
            <a:ext cx="7696200" cy="7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 8 Tables</a:t>
            </a:r>
            <a:endParaRPr sz="2700"/>
          </a:p>
        </p:txBody>
      </p:sp>
      <p:sp>
        <p:nvSpPr>
          <p:cNvPr id="145" name="Google Shape;145;p16"/>
          <p:cNvSpPr txBox="1">
            <a:spLocks noGrp="1"/>
          </p:cNvSpPr>
          <p:nvPr>
            <p:ph type="body" idx="1"/>
          </p:nvPr>
        </p:nvSpPr>
        <p:spPr>
          <a:xfrm>
            <a:off x="2527300" y="5637862"/>
            <a:ext cx="6540499" cy="86547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2075" tIns="46025" rIns="92075" bIns="46025" anchor="t" anchorCtr="0">
            <a:noAutofit/>
          </a:bodyPr>
          <a:lstStyle/>
          <a:p>
            <a:pPr marL="28575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/>
              <a:t>A single, simple, powerful data structure for all</a:t>
            </a:r>
            <a:endParaRPr/>
          </a:p>
          <a:p>
            <a:pPr marL="285750" lvl="0" indent="-28575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/>
              <a:t>Inspired by Excel, SQL, R, Pandas, Numpy, …</a:t>
            </a:r>
            <a:endParaRPr/>
          </a:p>
        </p:txBody>
      </p:sp>
      <p:sp>
        <p:nvSpPr>
          <p:cNvPr id="147" name="Google Shape;147;p16"/>
          <p:cNvSpPr txBox="1">
            <a:spLocks noGrp="1"/>
          </p:cNvSpPr>
          <p:nvPr>
            <p:ph type="sldNum" idx="12"/>
          </p:nvPr>
        </p:nvSpPr>
        <p:spPr>
          <a:xfrm>
            <a:off x="8610600" y="6553200"/>
            <a:ext cx="533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sp>
        <p:nvSpPr>
          <p:cNvPr id="148" name="Google Shape;148;p16"/>
          <p:cNvSpPr txBox="1"/>
          <p:nvPr/>
        </p:nvSpPr>
        <p:spPr>
          <a:xfrm>
            <a:off x="1687519" y="1073422"/>
            <a:ext cx="5472697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660066"/>
                </a:solidFill>
                <a:latin typeface="Arial"/>
                <a:ea typeface="Arial"/>
                <a:cs typeface="Arial"/>
                <a:sym typeface="Arial"/>
              </a:rPr>
              <a:t>ordered collection of labeled columns of anything</a:t>
            </a:r>
            <a:endParaRPr/>
          </a:p>
        </p:txBody>
      </p:sp>
      <p:grpSp>
        <p:nvGrpSpPr>
          <p:cNvPr id="149" name="Google Shape;149;p16"/>
          <p:cNvGrpSpPr/>
          <p:nvPr/>
        </p:nvGrpSpPr>
        <p:grpSpPr>
          <a:xfrm>
            <a:off x="3206866" y="1575833"/>
            <a:ext cx="2476500" cy="2951201"/>
            <a:chOff x="2679701" y="1595399"/>
            <a:chExt cx="2476500" cy="2951201"/>
          </a:xfrm>
        </p:grpSpPr>
        <p:sp>
          <p:nvSpPr>
            <p:cNvPr id="150" name="Google Shape;150;p16"/>
            <p:cNvSpPr/>
            <p:nvPr/>
          </p:nvSpPr>
          <p:spPr>
            <a:xfrm>
              <a:off x="2679701" y="1595399"/>
              <a:ext cx="2476500" cy="2951201"/>
            </a:xfrm>
            <a:prstGeom prst="rect">
              <a:avLst/>
            </a:prstGeom>
            <a:solidFill>
              <a:srgbClr val="D8D8D8"/>
            </a:solidFill>
            <a:ln w="9525" cap="flat" cmpd="sng">
              <a:solidFill>
                <a:srgbClr val="5A89FA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51;p16"/>
            <p:cNvSpPr/>
            <p:nvPr/>
          </p:nvSpPr>
          <p:spPr>
            <a:xfrm>
              <a:off x="2819400" y="2057400"/>
              <a:ext cx="469900" cy="2489200"/>
            </a:xfrm>
            <a:prstGeom prst="rect">
              <a:avLst/>
            </a:prstGeom>
            <a:gradFill>
              <a:gsLst>
                <a:gs pos="0">
                  <a:srgbClr val="4985FF"/>
                </a:gs>
                <a:gs pos="100000">
                  <a:srgbClr val="7BA5FF"/>
                </a:gs>
              </a:gsLst>
              <a:lin ang="16200000" scaled="0"/>
            </a:gradFill>
            <a:ln w="9525" cap="flat" cmpd="sng">
              <a:solidFill>
                <a:srgbClr val="5A89FA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52;p16"/>
            <p:cNvSpPr/>
            <p:nvPr/>
          </p:nvSpPr>
          <p:spPr>
            <a:xfrm>
              <a:off x="2819400" y="1701800"/>
              <a:ext cx="469900" cy="241300"/>
            </a:xfrm>
            <a:prstGeom prst="rect">
              <a:avLst/>
            </a:prstGeom>
            <a:gradFill>
              <a:gsLst>
                <a:gs pos="0">
                  <a:srgbClr val="4985FF"/>
                </a:gs>
                <a:gs pos="100000">
                  <a:srgbClr val="7BA5FF"/>
                </a:gs>
              </a:gsLst>
              <a:lin ang="16200000" scaled="0"/>
            </a:gradFill>
            <a:ln w="9525" cap="flat" cmpd="sng">
              <a:solidFill>
                <a:srgbClr val="5A89FA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53" name="Google Shape;153;p16"/>
            <p:cNvCxnSpPr/>
            <p:nvPr/>
          </p:nvCxnSpPr>
          <p:spPr>
            <a:xfrm>
              <a:off x="2819400" y="2260600"/>
              <a:ext cx="469900" cy="0"/>
            </a:xfrm>
            <a:prstGeom prst="straightConnector1">
              <a:avLst/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</p:cxnSp>
        <p:cxnSp>
          <p:nvCxnSpPr>
            <p:cNvPr id="154" name="Google Shape;154;p16"/>
            <p:cNvCxnSpPr/>
            <p:nvPr/>
          </p:nvCxnSpPr>
          <p:spPr>
            <a:xfrm>
              <a:off x="2819400" y="2476500"/>
              <a:ext cx="469900" cy="0"/>
            </a:xfrm>
            <a:prstGeom prst="straightConnector1">
              <a:avLst/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</p:cxnSp>
        <p:cxnSp>
          <p:nvCxnSpPr>
            <p:cNvPr id="155" name="Google Shape;155;p16"/>
            <p:cNvCxnSpPr/>
            <p:nvPr/>
          </p:nvCxnSpPr>
          <p:spPr>
            <a:xfrm>
              <a:off x="2819400" y="2705100"/>
              <a:ext cx="469900" cy="0"/>
            </a:xfrm>
            <a:prstGeom prst="straightConnector1">
              <a:avLst/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</p:cxnSp>
        <p:cxnSp>
          <p:nvCxnSpPr>
            <p:cNvPr id="156" name="Google Shape;156;p16"/>
            <p:cNvCxnSpPr/>
            <p:nvPr/>
          </p:nvCxnSpPr>
          <p:spPr>
            <a:xfrm>
              <a:off x="2819400" y="2921000"/>
              <a:ext cx="469900" cy="0"/>
            </a:xfrm>
            <a:prstGeom prst="straightConnector1">
              <a:avLst/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</p:cxnSp>
        <p:cxnSp>
          <p:nvCxnSpPr>
            <p:cNvPr id="157" name="Google Shape;157;p16"/>
            <p:cNvCxnSpPr/>
            <p:nvPr/>
          </p:nvCxnSpPr>
          <p:spPr>
            <a:xfrm>
              <a:off x="2819400" y="4254500"/>
              <a:ext cx="469900" cy="0"/>
            </a:xfrm>
            <a:prstGeom prst="straightConnector1">
              <a:avLst/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</p:cxnSp>
        <p:grpSp>
          <p:nvGrpSpPr>
            <p:cNvPr id="158" name="Google Shape;158;p16"/>
            <p:cNvGrpSpPr/>
            <p:nvPr/>
          </p:nvGrpSpPr>
          <p:grpSpPr>
            <a:xfrm>
              <a:off x="2971800" y="3514273"/>
              <a:ext cx="165100" cy="609600"/>
              <a:chOff x="1397000" y="3746500"/>
              <a:chExt cx="165100" cy="520700"/>
            </a:xfrm>
          </p:grpSpPr>
          <p:sp>
            <p:nvSpPr>
              <p:cNvPr id="159" name="Google Shape;159;p16"/>
              <p:cNvSpPr/>
              <p:nvPr/>
            </p:nvSpPr>
            <p:spPr>
              <a:xfrm>
                <a:off x="1397000" y="3746500"/>
                <a:ext cx="165100" cy="139473"/>
              </a:xfrm>
              <a:prstGeom prst="ellipse">
                <a:avLst/>
              </a:prstGeom>
              <a:noFill/>
              <a:ln w="9525" cap="flat" cmpd="sng">
                <a:solidFill>
                  <a:srgbClr val="8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" name="Google Shape;160;p16"/>
              <p:cNvSpPr/>
              <p:nvPr/>
            </p:nvSpPr>
            <p:spPr>
              <a:xfrm>
                <a:off x="1397000" y="3932464"/>
                <a:ext cx="165100" cy="139473"/>
              </a:xfrm>
              <a:prstGeom prst="ellipse">
                <a:avLst/>
              </a:prstGeom>
              <a:noFill/>
              <a:ln w="9525" cap="flat" cmpd="sng">
                <a:solidFill>
                  <a:srgbClr val="8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" name="Google Shape;161;p16"/>
              <p:cNvSpPr/>
              <p:nvPr/>
            </p:nvSpPr>
            <p:spPr>
              <a:xfrm>
                <a:off x="1397000" y="4127727"/>
                <a:ext cx="165100" cy="139473"/>
              </a:xfrm>
              <a:prstGeom prst="ellipse">
                <a:avLst/>
              </a:prstGeom>
              <a:noFill/>
              <a:ln w="9525" cap="flat" cmpd="sng">
                <a:solidFill>
                  <a:srgbClr val="8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62" name="Google Shape;162;p16"/>
            <p:cNvSpPr/>
            <p:nvPr/>
          </p:nvSpPr>
          <p:spPr>
            <a:xfrm>
              <a:off x="3390900" y="2057400"/>
              <a:ext cx="317500" cy="2362200"/>
            </a:xfrm>
            <a:prstGeom prst="rect">
              <a:avLst/>
            </a:prstGeom>
            <a:gradFill>
              <a:gsLst>
                <a:gs pos="0">
                  <a:srgbClr val="4985FF"/>
                </a:gs>
                <a:gs pos="100000">
                  <a:srgbClr val="7BA5FF"/>
                </a:gs>
              </a:gsLst>
              <a:lin ang="16200000" scaled="0"/>
            </a:gradFill>
            <a:ln w="9525" cap="flat" cmpd="sng">
              <a:solidFill>
                <a:srgbClr val="5A89FA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63;p16"/>
            <p:cNvSpPr/>
            <p:nvPr/>
          </p:nvSpPr>
          <p:spPr>
            <a:xfrm>
              <a:off x="3390900" y="1701800"/>
              <a:ext cx="317500" cy="241300"/>
            </a:xfrm>
            <a:prstGeom prst="rect">
              <a:avLst/>
            </a:prstGeom>
            <a:gradFill>
              <a:gsLst>
                <a:gs pos="0">
                  <a:srgbClr val="4985FF"/>
                </a:gs>
                <a:gs pos="100000">
                  <a:srgbClr val="7BA5FF"/>
                </a:gs>
              </a:gsLst>
              <a:lin ang="16200000" scaled="0"/>
            </a:gradFill>
            <a:ln w="9525" cap="flat" cmpd="sng">
              <a:solidFill>
                <a:srgbClr val="5A89FA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4" name="Google Shape;164;p16"/>
            <p:cNvCxnSpPr/>
            <p:nvPr/>
          </p:nvCxnSpPr>
          <p:spPr>
            <a:xfrm>
              <a:off x="3390900" y="2260600"/>
              <a:ext cx="317500" cy="0"/>
            </a:xfrm>
            <a:prstGeom prst="straightConnector1">
              <a:avLst/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</p:cxnSp>
        <p:cxnSp>
          <p:nvCxnSpPr>
            <p:cNvPr id="165" name="Google Shape;165;p16"/>
            <p:cNvCxnSpPr/>
            <p:nvPr/>
          </p:nvCxnSpPr>
          <p:spPr>
            <a:xfrm>
              <a:off x="3390900" y="2476500"/>
              <a:ext cx="317500" cy="0"/>
            </a:xfrm>
            <a:prstGeom prst="straightConnector1">
              <a:avLst/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</p:cxnSp>
        <p:cxnSp>
          <p:nvCxnSpPr>
            <p:cNvPr id="166" name="Google Shape;166;p16"/>
            <p:cNvCxnSpPr/>
            <p:nvPr/>
          </p:nvCxnSpPr>
          <p:spPr>
            <a:xfrm>
              <a:off x="3390900" y="2705100"/>
              <a:ext cx="317500" cy="0"/>
            </a:xfrm>
            <a:prstGeom prst="straightConnector1">
              <a:avLst/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</p:cxnSp>
        <p:cxnSp>
          <p:nvCxnSpPr>
            <p:cNvPr id="167" name="Google Shape;167;p16"/>
            <p:cNvCxnSpPr/>
            <p:nvPr/>
          </p:nvCxnSpPr>
          <p:spPr>
            <a:xfrm>
              <a:off x="3390900" y="2921000"/>
              <a:ext cx="317500" cy="0"/>
            </a:xfrm>
            <a:prstGeom prst="straightConnector1">
              <a:avLst/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</p:cxnSp>
        <p:cxnSp>
          <p:nvCxnSpPr>
            <p:cNvPr id="168" name="Google Shape;168;p16"/>
            <p:cNvCxnSpPr/>
            <p:nvPr/>
          </p:nvCxnSpPr>
          <p:spPr>
            <a:xfrm>
              <a:off x="3390900" y="4241800"/>
              <a:ext cx="317500" cy="0"/>
            </a:xfrm>
            <a:prstGeom prst="straightConnector1">
              <a:avLst/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</p:cxnSp>
        <p:sp>
          <p:nvSpPr>
            <p:cNvPr id="169" name="Google Shape;169;p16"/>
            <p:cNvSpPr/>
            <p:nvPr/>
          </p:nvSpPr>
          <p:spPr>
            <a:xfrm>
              <a:off x="3810000" y="2057400"/>
              <a:ext cx="647699" cy="2362200"/>
            </a:xfrm>
            <a:prstGeom prst="rect">
              <a:avLst/>
            </a:prstGeom>
            <a:gradFill>
              <a:gsLst>
                <a:gs pos="0">
                  <a:srgbClr val="4985FF"/>
                </a:gs>
                <a:gs pos="100000">
                  <a:srgbClr val="7BA5FF"/>
                </a:gs>
              </a:gsLst>
              <a:lin ang="16200000" scaled="0"/>
            </a:gradFill>
            <a:ln w="9525" cap="flat" cmpd="sng">
              <a:solidFill>
                <a:srgbClr val="5A89FA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170;p16"/>
            <p:cNvSpPr/>
            <p:nvPr/>
          </p:nvSpPr>
          <p:spPr>
            <a:xfrm>
              <a:off x="3810000" y="1701800"/>
              <a:ext cx="647699" cy="241300"/>
            </a:xfrm>
            <a:prstGeom prst="rect">
              <a:avLst/>
            </a:prstGeom>
            <a:gradFill>
              <a:gsLst>
                <a:gs pos="0">
                  <a:srgbClr val="4985FF"/>
                </a:gs>
                <a:gs pos="100000">
                  <a:srgbClr val="7BA5FF"/>
                </a:gs>
              </a:gsLst>
              <a:lin ang="16200000" scaled="0"/>
            </a:gradFill>
            <a:ln w="9525" cap="flat" cmpd="sng">
              <a:solidFill>
                <a:srgbClr val="5A89FA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71" name="Google Shape;171;p16"/>
            <p:cNvCxnSpPr/>
            <p:nvPr/>
          </p:nvCxnSpPr>
          <p:spPr>
            <a:xfrm>
              <a:off x="3810000" y="2260600"/>
              <a:ext cx="647699" cy="0"/>
            </a:xfrm>
            <a:prstGeom prst="straightConnector1">
              <a:avLst/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</p:cxnSp>
        <p:cxnSp>
          <p:nvCxnSpPr>
            <p:cNvPr id="172" name="Google Shape;172;p16"/>
            <p:cNvCxnSpPr/>
            <p:nvPr/>
          </p:nvCxnSpPr>
          <p:spPr>
            <a:xfrm>
              <a:off x="3810000" y="2476500"/>
              <a:ext cx="647699" cy="0"/>
            </a:xfrm>
            <a:prstGeom prst="straightConnector1">
              <a:avLst/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</p:cxnSp>
        <p:cxnSp>
          <p:nvCxnSpPr>
            <p:cNvPr id="173" name="Google Shape;173;p16"/>
            <p:cNvCxnSpPr/>
            <p:nvPr/>
          </p:nvCxnSpPr>
          <p:spPr>
            <a:xfrm>
              <a:off x="3810000" y="2705100"/>
              <a:ext cx="647699" cy="0"/>
            </a:xfrm>
            <a:prstGeom prst="straightConnector1">
              <a:avLst/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</p:cxnSp>
        <p:cxnSp>
          <p:nvCxnSpPr>
            <p:cNvPr id="174" name="Google Shape;174;p16"/>
            <p:cNvCxnSpPr/>
            <p:nvPr/>
          </p:nvCxnSpPr>
          <p:spPr>
            <a:xfrm>
              <a:off x="3810000" y="2921000"/>
              <a:ext cx="647699" cy="0"/>
            </a:xfrm>
            <a:prstGeom prst="straightConnector1">
              <a:avLst/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</p:cxnSp>
        <p:cxnSp>
          <p:nvCxnSpPr>
            <p:cNvPr id="175" name="Google Shape;175;p16"/>
            <p:cNvCxnSpPr/>
            <p:nvPr/>
          </p:nvCxnSpPr>
          <p:spPr>
            <a:xfrm>
              <a:off x="3810000" y="4241800"/>
              <a:ext cx="647699" cy="0"/>
            </a:xfrm>
            <a:prstGeom prst="straightConnector1">
              <a:avLst/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</p:cxnSp>
        <p:sp>
          <p:nvSpPr>
            <p:cNvPr id="176" name="Google Shape;176;p16"/>
            <p:cNvSpPr/>
            <p:nvPr/>
          </p:nvSpPr>
          <p:spPr>
            <a:xfrm>
              <a:off x="4559300" y="2057400"/>
              <a:ext cx="469900" cy="2362200"/>
            </a:xfrm>
            <a:prstGeom prst="rect">
              <a:avLst/>
            </a:prstGeom>
            <a:gradFill>
              <a:gsLst>
                <a:gs pos="0">
                  <a:srgbClr val="4985FF"/>
                </a:gs>
                <a:gs pos="100000">
                  <a:srgbClr val="7BA5FF"/>
                </a:gs>
              </a:gsLst>
              <a:lin ang="16200000" scaled="0"/>
            </a:gradFill>
            <a:ln w="9525" cap="flat" cmpd="sng">
              <a:solidFill>
                <a:srgbClr val="5A89FA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77;p16"/>
            <p:cNvSpPr/>
            <p:nvPr/>
          </p:nvSpPr>
          <p:spPr>
            <a:xfrm>
              <a:off x="4559300" y="1701800"/>
              <a:ext cx="469900" cy="241300"/>
            </a:xfrm>
            <a:prstGeom prst="rect">
              <a:avLst/>
            </a:prstGeom>
            <a:gradFill>
              <a:gsLst>
                <a:gs pos="0">
                  <a:srgbClr val="4985FF"/>
                </a:gs>
                <a:gs pos="100000">
                  <a:srgbClr val="7BA5FF"/>
                </a:gs>
              </a:gsLst>
              <a:lin ang="16200000" scaled="0"/>
            </a:gradFill>
            <a:ln w="9525" cap="flat" cmpd="sng">
              <a:solidFill>
                <a:srgbClr val="5A89FA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78" name="Google Shape;178;p16"/>
            <p:cNvCxnSpPr/>
            <p:nvPr/>
          </p:nvCxnSpPr>
          <p:spPr>
            <a:xfrm>
              <a:off x="4559300" y="2260600"/>
              <a:ext cx="469900" cy="0"/>
            </a:xfrm>
            <a:prstGeom prst="straightConnector1">
              <a:avLst/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</p:cxnSp>
        <p:cxnSp>
          <p:nvCxnSpPr>
            <p:cNvPr id="179" name="Google Shape;179;p16"/>
            <p:cNvCxnSpPr/>
            <p:nvPr/>
          </p:nvCxnSpPr>
          <p:spPr>
            <a:xfrm>
              <a:off x="4559300" y="2476500"/>
              <a:ext cx="469900" cy="0"/>
            </a:xfrm>
            <a:prstGeom prst="straightConnector1">
              <a:avLst/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</p:cxnSp>
        <p:cxnSp>
          <p:nvCxnSpPr>
            <p:cNvPr id="180" name="Google Shape;180;p16"/>
            <p:cNvCxnSpPr/>
            <p:nvPr/>
          </p:nvCxnSpPr>
          <p:spPr>
            <a:xfrm>
              <a:off x="4559300" y="2705100"/>
              <a:ext cx="469900" cy="0"/>
            </a:xfrm>
            <a:prstGeom prst="straightConnector1">
              <a:avLst/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</p:cxnSp>
        <p:cxnSp>
          <p:nvCxnSpPr>
            <p:cNvPr id="181" name="Google Shape;181;p16"/>
            <p:cNvCxnSpPr/>
            <p:nvPr/>
          </p:nvCxnSpPr>
          <p:spPr>
            <a:xfrm>
              <a:off x="4559300" y="2921000"/>
              <a:ext cx="469900" cy="0"/>
            </a:xfrm>
            <a:prstGeom prst="straightConnector1">
              <a:avLst/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</p:cxnSp>
        <p:cxnSp>
          <p:nvCxnSpPr>
            <p:cNvPr id="182" name="Google Shape;182;p16"/>
            <p:cNvCxnSpPr/>
            <p:nvPr/>
          </p:nvCxnSpPr>
          <p:spPr>
            <a:xfrm>
              <a:off x="4559300" y="4241800"/>
              <a:ext cx="469900" cy="0"/>
            </a:xfrm>
            <a:prstGeom prst="straightConnector1">
              <a:avLst/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</p:cxnSp>
        <p:grpSp>
          <p:nvGrpSpPr>
            <p:cNvPr id="183" name="Google Shape;183;p16"/>
            <p:cNvGrpSpPr/>
            <p:nvPr/>
          </p:nvGrpSpPr>
          <p:grpSpPr>
            <a:xfrm>
              <a:off x="3467100" y="3514273"/>
              <a:ext cx="165100" cy="609600"/>
              <a:chOff x="1397000" y="3746500"/>
              <a:chExt cx="165100" cy="520700"/>
            </a:xfrm>
          </p:grpSpPr>
          <p:sp>
            <p:nvSpPr>
              <p:cNvPr id="184" name="Google Shape;184;p16"/>
              <p:cNvSpPr/>
              <p:nvPr/>
            </p:nvSpPr>
            <p:spPr>
              <a:xfrm>
                <a:off x="1397000" y="3746500"/>
                <a:ext cx="165100" cy="139473"/>
              </a:xfrm>
              <a:prstGeom prst="ellipse">
                <a:avLst/>
              </a:prstGeom>
              <a:noFill/>
              <a:ln w="9525" cap="flat" cmpd="sng">
                <a:solidFill>
                  <a:srgbClr val="8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5" name="Google Shape;185;p16"/>
              <p:cNvSpPr/>
              <p:nvPr/>
            </p:nvSpPr>
            <p:spPr>
              <a:xfrm>
                <a:off x="1397000" y="3932464"/>
                <a:ext cx="165100" cy="139473"/>
              </a:xfrm>
              <a:prstGeom prst="ellipse">
                <a:avLst/>
              </a:prstGeom>
              <a:noFill/>
              <a:ln w="9525" cap="flat" cmpd="sng">
                <a:solidFill>
                  <a:srgbClr val="8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6" name="Google Shape;186;p16"/>
              <p:cNvSpPr/>
              <p:nvPr/>
            </p:nvSpPr>
            <p:spPr>
              <a:xfrm>
                <a:off x="1397000" y="4127727"/>
                <a:ext cx="165100" cy="139473"/>
              </a:xfrm>
              <a:prstGeom prst="ellipse">
                <a:avLst/>
              </a:prstGeom>
              <a:noFill/>
              <a:ln w="9525" cap="flat" cmpd="sng">
                <a:solidFill>
                  <a:srgbClr val="8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7" name="Google Shape;187;p16"/>
            <p:cNvGrpSpPr/>
            <p:nvPr/>
          </p:nvGrpSpPr>
          <p:grpSpPr>
            <a:xfrm>
              <a:off x="4025900" y="3514273"/>
              <a:ext cx="165100" cy="609600"/>
              <a:chOff x="1397000" y="3746500"/>
              <a:chExt cx="165100" cy="520700"/>
            </a:xfrm>
          </p:grpSpPr>
          <p:sp>
            <p:nvSpPr>
              <p:cNvPr id="188" name="Google Shape;188;p16"/>
              <p:cNvSpPr/>
              <p:nvPr/>
            </p:nvSpPr>
            <p:spPr>
              <a:xfrm>
                <a:off x="1397000" y="3746500"/>
                <a:ext cx="165100" cy="139473"/>
              </a:xfrm>
              <a:prstGeom prst="ellipse">
                <a:avLst/>
              </a:prstGeom>
              <a:noFill/>
              <a:ln w="9525" cap="flat" cmpd="sng">
                <a:solidFill>
                  <a:srgbClr val="8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9" name="Google Shape;189;p16"/>
              <p:cNvSpPr/>
              <p:nvPr/>
            </p:nvSpPr>
            <p:spPr>
              <a:xfrm>
                <a:off x="1397000" y="3932464"/>
                <a:ext cx="165100" cy="139473"/>
              </a:xfrm>
              <a:prstGeom prst="ellipse">
                <a:avLst/>
              </a:prstGeom>
              <a:noFill/>
              <a:ln w="9525" cap="flat" cmpd="sng">
                <a:solidFill>
                  <a:srgbClr val="8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0" name="Google Shape;190;p16"/>
              <p:cNvSpPr/>
              <p:nvPr/>
            </p:nvSpPr>
            <p:spPr>
              <a:xfrm>
                <a:off x="1397000" y="4127727"/>
                <a:ext cx="165100" cy="139473"/>
              </a:xfrm>
              <a:prstGeom prst="ellipse">
                <a:avLst/>
              </a:prstGeom>
              <a:noFill/>
              <a:ln w="9525" cap="flat" cmpd="sng">
                <a:solidFill>
                  <a:srgbClr val="8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91" name="Google Shape;191;p16"/>
            <p:cNvGrpSpPr/>
            <p:nvPr/>
          </p:nvGrpSpPr>
          <p:grpSpPr>
            <a:xfrm>
              <a:off x="4699000" y="3514273"/>
              <a:ext cx="165100" cy="609600"/>
              <a:chOff x="1397000" y="3746500"/>
              <a:chExt cx="165100" cy="520700"/>
            </a:xfrm>
          </p:grpSpPr>
          <p:sp>
            <p:nvSpPr>
              <p:cNvPr id="192" name="Google Shape;192;p16"/>
              <p:cNvSpPr/>
              <p:nvPr/>
            </p:nvSpPr>
            <p:spPr>
              <a:xfrm>
                <a:off x="1397000" y="3746500"/>
                <a:ext cx="165100" cy="139473"/>
              </a:xfrm>
              <a:prstGeom prst="ellipse">
                <a:avLst/>
              </a:prstGeom>
              <a:noFill/>
              <a:ln w="9525" cap="flat" cmpd="sng">
                <a:solidFill>
                  <a:srgbClr val="8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3" name="Google Shape;193;p16"/>
              <p:cNvSpPr/>
              <p:nvPr/>
            </p:nvSpPr>
            <p:spPr>
              <a:xfrm>
                <a:off x="1397000" y="3932464"/>
                <a:ext cx="165100" cy="139473"/>
              </a:xfrm>
              <a:prstGeom prst="ellipse">
                <a:avLst/>
              </a:prstGeom>
              <a:noFill/>
              <a:ln w="9525" cap="flat" cmpd="sng">
                <a:solidFill>
                  <a:srgbClr val="8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4" name="Google Shape;194;p16"/>
              <p:cNvSpPr/>
              <p:nvPr/>
            </p:nvSpPr>
            <p:spPr>
              <a:xfrm>
                <a:off x="1397000" y="4127727"/>
                <a:ext cx="165100" cy="139473"/>
              </a:xfrm>
              <a:prstGeom prst="ellipse">
                <a:avLst/>
              </a:prstGeom>
              <a:noFill/>
              <a:ln w="9525" cap="flat" cmpd="sng">
                <a:solidFill>
                  <a:srgbClr val="8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95" name="Google Shape;195;p16"/>
            <p:cNvSpPr txBox="1"/>
            <p:nvPr/>
          </p:nvSpPr>
          <p:spPr>
            <a:xfrm>
              <a:off x="2754742" y="1624568"/>
              <a:ext cx="712357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label</a:t>
              </a:r>
              <a:endParaRPr dirty="0"/>
            </a:p>
          </p:txBody>
        </p:sp>
        <p:sp>
          <p:nvSpPr>
            <p:cNvPr id="196" name="Google Shape;196;p16"/>
            <p:cNvSpPr txBox="1"/>
            <p:nvPr/>
          </p:nvSpPr>
          <p:spPr>
            <a:xfrm rot="5400000">
              <a:off x="2623336" y="2805399"/>
              <a:ext cx="917007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values</a:t>
              </a:r>
              <a:endParaRPr dirty="0"/>
            </a:p>
          </p:txBody>
        </p:sp>
      </p:grpSp>
      <p:grpSp>
        <p:nvGrpSpPr>
          <p:cNvPr id="197" name="Google Shape;197;p16"/>
          <p:cNvGrpSpPr/>
          <p:nvPr/>
        </p:nvGrpSpPr>
        <p:grpSpPr>
          <a:xfrm>
            <a:off x="3581524" y="4527204"/>
            <a:ext cx="4759772" cy="854906"/>
            <a:chOff x="3479924" y="4637762"/>
            <a:chExt cx="4759772" cy="744350"/>
          </a:xfrm>
        </p:grpSpPr>
        <p:grpSp>
          <p:nvGrpSpPr>
            <p:cNvPr id="198" name="Google Shape;198;p16"/>
            <p:cNvGrpSpPr/>
            <p:nvPr/>
          </p:nvGrpSpPr>
          <p:grpSpPr>
            <a:xfrm rot="-5400000">
              <a:off x="6712974" y="4042262"/>
              <a:ext cx="317500" cy="2362200"/>
              <a:chOff x="6051884" y="2345240"/>
              <a:chExt cx="317500" cy="2362200"/>
            </a:xfrm>
          </p:grpSpPr>
          <p:sp>
            <p:nvSpPr>
              <p:cNvPr id="199" name="Google Shape;199;p16"/>
              <p:cNvSpPr/>
              <p:nvPr/>
            </p:nvSpPr>
            <p:spPr>
              <a:xfrm>
                <a:off x="6051884" y="2345240"/>
                <a:ext cx="317500" cy="2362200"/>
              </a:xfrm>
              <a:prstGeom prst="rect">
                <a:avLst/>
              </a:prstGeom>
              <a:gradFill>
                <a:gsLst>
                  <a:gs pos="0">
                    <a:srgbClr val="4985FF"/>
                  </a:gs>
                  <a:gs pos="100000">
                    <a:srgbClr val="7BA5FF"/>
                  </a:gs>
                </a:gsLst>
                <a:lin ang="16200000" scaled="0"/>
              </a:gradFill>
              <a:ln w="9525" cap="flat" cmpd="sng">
                <a:solidFill>
                  <a:srgbClr val="5A89FA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40000" dist="23000" dir="5400000" rotWithShape="0">
                  <a:srgbClr val="000000">
                    <a:alpha val="34901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00" name="Google Shape;200;p16"/>
              <p:cNvCxnSpPr/>
              <p:nvPr/>
            </p:nvCxnSpPr>
            <p:spPr>
              <a:xfrm>
                <a:off x="6051884" y="2548440"/>
                <a:ext cx="317500" cy="0"/>
              </a:xfrm>
              <a:prstGeom prst="straightConnector1">
                <a:avLst/>
              </a:prstGeom>
              <a:noFill/>
              <a:ln w="2540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40000" dist="20000" dir="5400000" rotWithShape="0">
                  <a:srgbClr val="000000">
                    <a:alpha val="37647"/>
                  </a:srgbClr>
                </a:outerShdw>
              </a:effectLst>
            </p:spPr>
          </p:cxnSp>
          <p:cxnSp>
            <p:nvCxnSpPr>
              <p:cNvPr id="201" name="Google Shape;201;p16"/>
              <p:cNvCxnSpPr/>
              <p:nvPr/>
            </p:nvCxnSpPr>
            <p:spPr>
              <a:xfrm>
                <a:off x="6051884" y="2764340"/>
                <a:ext cx="317500" cy="0"/>
              </a:xfrm>
              <a:prstGeom prst="straightConnector1">
                <a:avLst/>
              </a:prstGeom>
              <a:noFill/>
              <a:ln w="2540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40000" dist="20000" dir="5400000" rotWithShape="0">
                  <a:srgbClr val="000000">
                    <a:alpha val="37647"/>
                  </a:srgbClr>
                </a:outerShdw>
              </a:effectLst>
            </p:spPr>
          </p:cxnSp>
          <p:cxnSp>
            <p:nvCxnSpPr>
              <p:cNvPr id="202" name="Google Shape;202;p16"/>
              <p:cNvCxnSpPr/>
              <p:nvPr/>
            </p:nvCxnSpPr>
            <p:spPr>
              <a:xfrm>
                <a:off x="6051884" y="2992940"/>
                <a:ext cx="317500" cy="0"/>
              </a:xfrm>
              <a:prstGeom prst="straightConnector1">
                <a:avLst/>
              </a:prstGeom>
              <a:noFill/>
              <a:ln w="2540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40000" dist="20000" dir="5400000" rotWithShape="0">
                  <a:srgbClr val="000000">
                    <a:alpha val="37647"/>
                  </a:srgbClr>
                </a:outerShdw>
              </a:effectLst>
            </p:spPr>
          </p:cxnSp>
          <p:cxnSp>
            <p:nvCxnSpPr>
              <p:cNvPr id="203" name="Google Shape;203;p16"/>
              <p:cNvCxnSpPr/>
              <p:nvPr/>
            </p:nvCxnSpPr>
            <p:spPr>
              <a:xfrm>
                <a:off x="6051884" y="3208840"/>
                <a:ext cx="317500" cy="0"/>
              </a:xfrm>
              <a:prstGeom prst="straightConnector1">
                <a:avLst/>
              </a:prstGeom>
              <a:noFill/>
              <a:ln w="2540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40000" dist="20000" dir="5400000" rotWithShape="0">
                  <a:srgbClr val="000000">
                    <a:alpha val="37647"/>
                  </a:srgbClr>
                </a:outerShdw>
              </a:effectLst>
            </p:spPr>
          </p:cxnSp>
          <p:cxnSp>
            <p:nvCxnSpPr>
              <p:cNvPr id="204" name="Google Shape;204;p16"/>
              <p:cNvCxnSpPr/>
              <p:nvPr/>
            </p:nvCxnSpPr>
            <p:spPr>
              <a:xfrm>
                <a:off x="6051884" y="4529640"/>
                <a:ext cx="317500" cy="0"/>
              </a:xfrm>
              <a:prstGeom prst="straightConnector1">
                <a:avLst/>
              </a:prstGeom>
              <a:noFill/>
              <a:ln w="2540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40000" dist="20000" dir="5400000" rotWithShape="0">
                  <a:srgbClr val="000000">
                    <a:alpha val="37647"/>
                  </a:srgbClr>
                </a:outerShdw>
              </a:effectLst>
            </p:spPr>
          </p:cxnSp>
          <p:grpSp>
            <p:nvGrpSpPr>
              <p:cNvPr id="205" name="Google Shape;205;p16"/>
              <p:cNvGrpSpPr/>
              <p:nvPr/>
            </p:nvGrpSpPr>
            <p:grpSpPr>
              <a:xfrm>
                <a:off x="6128084" y="3802113"/>
                <a:ext cx="165100" cy="609600"/>
                <a:chOff x="1397000" y="3746500"/>
                <a:chExt cx="165100" cy="520700"/>
              </a:xfrm>
            </p:grpSpPr>
            <p:sp>
              <p:nvSpPr>
                <p:cNvPr id="206" name="Google Shape;206;p16"/>
                <p:cNvSpPr/>
                <p:nvPr/>
              </p:nvSpPr>
              <p:spPr>
                <a:xfrm>
                  <a:off x="1397000" y="3746500"/>
                  <a:ext cx="165100" cy="139473"/>
                </a:xfrm>
                <a:prstGeom prst="ellipse">
                  <a:avLst/>
                </a:prstGeom>
                <a:noFill/>
                <a:ln w="9525" cap="flat" cmpd="sng">
                  <a:solidFill>
                    <a:srgbClr val="8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7" name="Google Shape;207;p16"/>
                <p:cNvSpPr/>
                <p:nvPr/>
              </p:nvSpPr>
              <p:spPr>
                <a:xfrm>
                  <a:off x="1397000" y="3932464"/>
                  <a:ext cx="165100" cy="139473"/>
                </a:xfrm>
                <a:prstGeom prst="ellipse">
                  <a:avLst/>
                </a:prstGeom>
                <a:noFill/>
                <a:ln w="9525" cap="flat" cmpd="sng">
                  <a:solidFill>
                    <a:srgbClr val="8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8" name="Google Shape;208;p16"/>
                <p:cNvSpPr/>
                <p:nvPr/>
              </p:nvSpPr>
              <p:spPr>
                <a:xfrm>
                  <a:off x="1397000" y="4127727"/>
                  <a:ext cx="165100" cy="139473"/>
                </a:xfrm>
                <a:prstGeom prst="ellipse">
                  <a:avLst/>
                </a:prstGeom>
                <a:noFill/>
                <a:ln w="9525" cap="flat" cmpd="sng">
                  <a:solidFill>
                    <a:srgbClr val="8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cxnSp>
          <p:nvCxnSpPr>
            <p:cNvPr id="209" name="Google Shape;209;p16"/>
            <p:cNvCxnSpPr>
              <a:endCxn id="199" idx="0"/>
            </p:cNvCxnSpPr>
            <p:nvPr/>
          </p:nvCxnSpPr>
          <p:spPr>
            <a:xfrm>
              <a:off x="3479924" y="4637762"/>
              <a:ext cx="2210700" cy="585600"/>
            </a:xfrm>
            <a:prstGeom prst="curvedConnector3">
              <a:avLst>
                <a:gd name="adj1" fmla="val -6299"/>
              </a:avLst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stealth" w="med" len="med"/>
              <a:tailEnd type="stealth" w="med" len="med"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</p:cxnSp>
        <p:sp>
          <p:nvSpPr>
            <p:cNvPr id="210" name="Google Shape;210;p16"/>
            <p:cNvSpPr txBox="1"/>
            <p:nvPr/>
          </p:nvSpPr>
          <p:spPr>
            <a:xfrm>
              <a:off x="6683434" y="4666733"/>
              <a:ext cx="155626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 err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Numpy</a:t>
              </a:r>
              <a:r>
                <a:rPr lang="en-US" sz="180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array</a:t>
              </a:r>
              <a:endParaRPr dirty="0"/>
            </a:p>
          </p:txBody>
        </p:sp>
        <p:sp>
          <p:nvSpPr>
            <p:cNvPr id="211" name="Google Shape;211;p16"/>
            <p:cNvSpPr txBox="1"/>
            <p:nvPr/>
          </p:nvSpPr>
          <p:spPr>
            <a:xfrm>
              <a:off x="4335651" y="4790108"/>
              <a:ext cx="1177171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T[‘label’]</a:t>
              </a:r>
              <a:endParaRPr dirty="0"/>
            </a:p>
          </p:txBody>
        </p:sp>
      </p:grpSp>
      <p:grpSp>
        <p:nvGrpSpPr>
          <p:cNvPr id="212" name="Google Shape;212;p16"/>
          <p:cNvGrpSpPr/>
          <p:nvPr/>
        </p:nvGrpSpPr>
        <p:grpSpPr>
          <a:xfrm>
            <a:off x="1134277" y="1914062"/>
            <a:ext cx="4447488" cy="597932"/>
            <a:chOff x="1134277" y="1914062"/>
            <a:chExt cx="4447488" cy="597932"/>
          </a:xfrm>
        </p:grpSpPr>
        <p:sp>
          <p:nvSpPr>
            <p:cNvPr id="213" name="Google Shape;213;p16"/>
            <p:cNvSpPr/>
            <p:nvPr/>
          </p:nvSpPr>
          <p:spPr>
            <a:xfrm>
              <a:off x="2698865" y="2241034"/>
              <a:ext cx="2882900" cy="270960"/>
            </a:xfrm>
            <a:prstGeom prst="rect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214;p16"/>
            <p:cNvSpPr txBox="1"/>
            <p:nvPr/>
          </p:nvSpPr>
          <p:spPr>
            <a:xfrm>
              <a:off x="1134277" y="1914062"/>
              <a:ext cx="1833079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i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dict, record,tuple</a:t>
              </a:r>
              <a:endParaRPr sz="18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5" name="Google Shape;215;p16"/>
          <p:cNvGrpSpPr/>
          <p:nvPr/>
        </p:nvGrpSpPr>
        <p:grpSpPr>
          <a:xfrm>
            <a:off x="5718744" y="1500486"/>
            <a:ext cx="3396640" cy="1604148"/>
            <a:chOff x="5464744" y="1500486"/>
            <a:chExt cx="3396640" cy="1604148"/>
          </a:xfrm>
        </p:grpSpPr>
        <p:sp>
          <p:nvSpPr>
            <p:cNvPr id="216" name="Google Shape;216;p16"/>
            <p:cNvSpPr/>
            <p:nvPr/>
          </p:nvSpPr>
          <p:spPr>
            <a:xfrm>
              <a:off x="7310783" y="1888743"/>
              <a:ext cx="776513" cy="1011509"/>
            </a:xfrm>
            <a:prstGeom prst="rect">
              <a:avLst/>
            </a:prstGeom>
            <a:solidFill>
              <a:srgbClr val="D8D8D8"/>
            </a:solidFill>
            <a:ln w="9525" cap="flat" cmpd="sng">
              <a:solidFill>
                <a:srgbClr val="5A89FA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17" name="Google Shape;217;p16"/>
            <p:cNvCxnSpPr/>
            <p:nvPr/>
          </p:nvCxnSpPr>
          <p:spPr>
            <a:xfrm rot="10800000" flipH="1">
              <a:off x="5464744" y="2125552"/>
              <a:ext cx="1846039" cy="979082"/>
            </a:xfrm>
            <a:prstGeom prst="curvedConnector3">
              <a:avLst>
                <a:gd name="adj1" fmla="val 50000"/>
              </a:avLst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stealth" w="med" len="med"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</p:cxnSp>
        <p:sp>
          <p:nvSpPr>
            <p:cNvPr id="218" name="Google Shape;218;p16"/>
            <p:cNvSpPr txBox="1"/>
            <p:nvPr/>
          </p:nvSpPr>
          <p:spPr>
            <a:xfrm>
              <a:off x="5687393" y="1500486"/>
              <a:ext cx="3173991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select, where, take, drop, group</a:t>
              </a:r>
              <a:endParaRPr/>
            </a:p>
          </p:txBody>
        </p:sp>
      </p:grpSp>
      <p:grpSp>
        <p:nvGrpSpPr>
          <p:cNvPr id="219" name="Google Shape;219;p16"/>
          <p:cNvGrpSpPr/>
          <p:nvPr/>
        </p:nvGrpSpPr>
        <p:grpSpPr>
          <a:xfrm>
            <a:off x="67463" y="2236802"/>
            <a:ext cx="3057924" cy="4420609"/>
            <a:chOff x="67463" y="2236802"/>
            <a:chExt cx="3057924" cy="4420609"/>
          </a:xfrm>
        </p:grpSpPr>
        <p:pic>
          <p:nvPicPr>
            <p:cNvPr id="220" name="Google Shape;220;p16" descr="A0YHYYT2laJSAAAAAElFTkSuQmCC%0A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88655" y="4132974"/>
              <a:ext cx="2006964" cy="1217904"/>
            </a:xfrm>
            <a:prstGeom prst="rect">
              <a:avLst/>
            </a:prstGeom>
            <a:noFill/>
            <a:ln w="9525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221" name="Google Shape;221;p16" descr="Screen Shot 2015-10-05 at 11.02.25 AM.png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416612" y="5197540"/>
              <a:ext cx="1679006" cy="1459871"/>
            </a:xfrm>
            <a:prstGeom prst="rect">
              <a:avLst/>
            </a:prstGeom>
            <a:noFill/>
            <a:ln w="9525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222" name="Google Shape;222;p16" descr="kjJ4QQogZa+vWrQwODl53PTMzk7fffnsaKxJiesk9ekIIIYQQM5RcuhVCCCGEmKGk0RNCCCGEmKGk0RNCCCGEmKGk0RNCCCGEmKGk0RNCCCGEmKH+D6nJMcKA489xAAAAAElFTkSuQmCC.png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93776" y="3207231"/>
              <a:ext cx="2148349" cy="975906"/>
            </a:xfrm>
            <a:prstGeom prst="rect">
              <a:avLst/>
            </a:prstGeom>
            <a:noFill/>
            <a:ln w="9525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223" name="Google Shape;223;p16" descr="4yQhENx+VgwAAAABJRU5ErkJggg==%0A.png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378784" y="4642772"/>
              <a:ext cx="1598324" cy="1033335"/>
            </a:xfrm>
            <a:prstGeom prst="rect">
              <a:avLst/>
            </a:prstGeom>
            <a:noFill/>
            <a:ln w="9525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224" name="Google Shape;224;p16" descr="ZCFXn8MAAAAAElFTkSuQmCC.png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67463" y="2410070"/>
              <a:ext cx="1570837" cy="901900"/>
            </a:xfrm>
            <a:prstGeom prst="rect">
              <a:avLst/>
            </a:prstGeom>
            <a:noFill/>
            <a:ln w="9525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</p:pic>
        <p:sp>
          <p:nvSpPr>
            <p:cNvPr id="225" name="Google Shape;225;p16"/>
            <p:cNvSpPr/>
            <p:nvPr/>
          </p:nvSpPr>
          <p:spPr>
            <a:xfrm rot="10164314">
              <a:off x="1316017" y="2394976"/>
              <a:ext cx="1772750" cy="562714"/>
            </a:xfrm>
            <a:prstGeom prst="curvedUpArrow">
              <a:avLst>
                <a:gd name="adj1" fmla="val 25000"/>
                <a:gd name="adj2" fmla="val 50000"/>
                <a:gd name="adj3" fmla="val 25000"/>
              </a:avLst>
            </a:prstGeom>
            <a:gradFill>
              <a:gsLst>
                <a:gs pos="0">
                  <a:srgbClr val="4985FF"/>
                </a:gs>
                <a:gs pos="100000">
                  <a:srgbClr val="7BA5FF"/>
                </a:gs>
              </a:gsLst>
              <a:lin ang="16200000" scaled="0"/>
            </a:gradFill>
            <a:ln w="9525" cap="flat" cmpd="sng">
              <a:solidFill>
                <a:srgbClr val="5A89FA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6" name="Google Shape;226;p16"/>
          <p:cNvGrpSpPr/>
          <p:nvPr/>
        </p:nvGrpSpPr>
        <p:grpSpPr>
          <a:xfrm>
            <a:off x="6211324" y="2260600"/>
            <a:ext cx="1268976" cy="1945307"/>
            <a:chOff x="5957324" y="2260600"/>
            <a:chExt cx="1268976" cy="1945307"/>
          </a:xfrm>
        </p:grpSpPr>
        <p:sp>
          <p:nvSpPr>
            <p:cNvPr id="227" name="Google Shape;227;p16"/>
            <p:cNvSpPr/>
            <p:nvPr/>
          </p:nvSpPr>
          <p:spPr>
            <a:xfrm>
              <a:off x="5957324" y="3693114"/>
              <a:ext cx="982040" cy="512793"/>
            </a:xfrm>
            <a:prstGeom prst="rect">
              <a:avLst/>
            </a:prstGeom>
            <a:solidFill>
              <a:srgbClr val="D8D8D8"/>
            </a:solidFill>
            <a:ln w="9525" cap="flat" cmpd="sng">
              <a:solidFill>
                <a:srgbClr val="5A89FA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28;p16"/>
            <p:cNvSpPr/>
            <p:nvPr/>
          </p:nvSpPr>
          <p:spPr>
            <a:xfrm>
              <a:off x="6375400" y="2260600"/>
              <a:ext cx="850900" cy="1330914"/>
            </a:xfrm>
            <a:custGeom>
              <a:avLst/>
              <a:gdLst/>
              <a:ahLst/>
              <a:cxnLst/>
              <a:rect l="l" t="t" r="r" b="b"/>
              <a:pathLst>
                <a:path w="850900" h="1168400" extrusionOk="0">
                  <a:moveTo>
                    <a:pt x="0" y="1168400"/>
                  </a:moveTo>
                  <a:cubicBezTo>
                    <a:pt x="62441" y="891116"/>
                    <a:pt x="124883" y="613833"/>
                    <a:pt x="266700" y="419100"/>
                  </a:cubicBezTo>
                  <a:cubicBezTo>
                    <a:pt x="408517" y="224367"/>
                    <a:pt x="850900" y="0"/>
                    <a:pt x="850900" y="0"/>
                  </a:cubicBezTo>
                </a:path>
              </a:pathLst>
            </a:cu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29;p16"/>
            <p:cNvSpPr txBox="1"/>
            <p:nvPr/>
          </p:nvSpPr>
          <p:spPr>
            <a:xfrm>
              <a:off x="6478996" y="3290867"/>
              <a:ext cx="59263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join</a:t>
              </a:r>
              <a:endParaRPr dirty="0"/>
            </a:p>
          </p:txBody>
        </p:sp>
      </p:grpSp>
      <p:sp>
        <p:nvSpPr>
          <p:cNvPr id="230" name="Google Shape;230;p16"/>
          <p:cNvSpPr/>
          <p:nvPr/>
        </p:nvSpPr>
        <p:spPr>
          <a:xfrm>
            <a:off x="5946408" y="1747103"/>
            <a:ext cx="1379222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stats, bin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sample</a:t>
            </a:r>
            <a:endParaRPr/>
          </a:p>
        </p:txBody>
      </p:sp>
      <p:sp>
        <p:nvSpPr>
          <p:cNvPr id="231" name="Google Shape;231;p16"/>
          <p:cNvSpPr/>
          <p:nvPr/>
        </p:nvSpPr>
        <p:spPr>
          <a:xfrm>
            <a:off x="5929086" y="2270694"/>
            <a:ext cx="1345744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pivot, pivot_bin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32" name="Google Shape;232;p16"/>
          <p:cNvGrpSpPr/>
          <p:nvPr/>
        </p:nvGrpSpPr>
        <p:grpSpPr>
          <a:xfrm>
            <a:off x="5941786" y="3035265"/>
            <a:ext cx="2668814" cy="840441"/>
            <a:chOff x="5687786" y="3035265"/>
            <a:chExt cx="2391462" cy="840441"/>
          </a:xfrm>
        </p:grpSpPr>
        <p:sp>
          <p:nvSpPr>
            <p:cNvPr id="233" name="Google Shape;233;p16"/>
            <p:cNvSpPr/>
            <p:nvPr/>
          </p:nvSpPr>
          <p:spPr>
            <a:xfrm>
              <a:off x="7357163" y="3176690"/>
              <a:ext cx="722085" cy="699016"/>
            </a:xfrm>
            <a:prstGeom prst="rect">
              <a:avLst/>
            </a:prstGeom>
            <a:solidFill>
              <a:srgbClr val="D8D8D8"/>
            </a:solidFill>
            <a:ln w="9525" cap="flat" cmpd="sng">
              <a:solidFill>
                <a:srgbClr val="5A89FA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34;p16"/>
            <p:cNvSpPr txBox="1"/>
            <p:nvPr/>
          </p:nvSpPr>
          <p:spPr>
            <a:xfrm>
              <a:off x="5687786" y="3035265"/>
              <a:ext cx="582211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split</a:t>
              </a:r>
              <a:endParaRPr/>
            </a:p>
          </p:txBody>
        </p:sp>
        <p:sp>
          <p:nvSpPr>
            <p:cNvPr id="235" name="Google Shape;235;p16"/>
            <p:cNvSpPr/>
            <p:nvPr/>
          </p:nvSpPr>
          <p:spPr>
            <a:xfrm>
              <a:off x="5816600" y="3047052"/>
              <a:ext cx="1473200" cy="343848"/>
            </a:xfrm>
            <a:custGeom>
              <a:avLst/>
              <a:gdLst/>
              <a:ahLst/>
              <a:cxnLst/>
              <a:rect l="l" t="t" r="r" b="b"/>
              <a:pathLst>
                <a:path w="1473200" h="343848" extrusionOk="0">
                  <a:moveTo>
                    <a:pt x="0" y="13648"/>
                  </a:moveTo>
                  <a:cubicBezTo>
                    <a:pt x="353483" y="-1169"/>
                    <a:pt x="706967" y="-15985"/>
                    <a:pt x="952500" y="39048"/>
                  </a:cubicBezTo>
                  <a:cubicBezTo>
                    <a:pt x="1198033" y="94081"/>
                    <a:pt x="1473200" y="343848"/>
                    <a:pt x="1473200" y="343848"/>
                  </a:cubicBezTo>
                </a:path>
              </a:pathLst>
            </a:cu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6" name="Google Shape;236;p16"/>
          <p:cNvGrpSpPr/>
          <p:nvPr/>
        </p:nvGrpSpPr>
        <p:grpSpPr>
          <a:xfrm>
            <a:off x="303277" y="1090113"/>
            <a:ext cx="2554223" cy="843700"/>
            <a:chOff x="303277" y="1090113"/>
            <a:chExt cx="2554223" cy="843700"/>
          </a:xfrm>
        </p:grpSpPr>
        <p:sp>
          <p:nvSpPr>
            <p:cNvPr id="237" name="Google Shape;237;p16"/>
            <p:cNvSpPr/>
            <p:nvPr/>
          </p:nvSpPr>
          <p:spPr>
            <a:xfrm>
              <a:off x="1194673" y="1473532"/>
              <a:ext cx="1662827" cy="413177"/>
            </a:xfrm>
            <a:custGeom>
              <a:avLst/>
              <a:gdLst/>
              <a:ahLst/>
              <a:cxnLst/>
              <a:rect l="l" t="t" r="r" b="b"/>
              <a:pathLst>
                <a:path w="2006600" h="413177" extrusionOk="0">
                  <a:moveTo>
                    <a:pt x="0" y="0"/>
                  </a:moveTo>
                  <a:cubicBezTo>
                    <a:pt x="124883" y="151341"/>
                    <a:pt x="249767" y="302683"/>
                    <a:pt x="584200" y="368300"/>
                  </a:cubicBezTo>
                  <a:cubicBezTo>
                    <a:pt x="918633" y="433917"/>
                    <a:pt x="1462616" y="413808"/>
                    <a:pt x="2006600" y="393700"/>
                  </a:cubicBez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38" name="Google Shape;238;p16" descr="earth2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303277" y="1090113"/>
              <a:ext cx="843700" cy="8437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8" name="Google Shape;99;p13">
            <a:extLst>
              <a:ext uri="{FF2B5EF4-FFF2-40B4-BE49-F238E27FC236}">
                <a16:creationId xmlns:a16="http://schemas.microsoft.com/office/drawing/2014/main" id="{21FE748E-1626-934C-A5BC-78F3F575C48C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0" y="6553200"/>
            <a:ext cx="1524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04/22/19</a:t>
            </a:r>
            <a:endParaRPr dirty="0"/>
          </a:p>
        </p:txBody>
      </p:sp>
      <p:sp>
        <p:nvSpPr>
          <p:cNvPr id="99" name="Google Shape;100;p13">
            <a:extLst>
              <a:ext uri="{FF2B5EF4-FFF2-40B4-BE49-F238E27FC236}">
                <a16:creationId xmlns:a16="http://schemas.microsoft.com/office/drawing/2014/main" id="{D09B54BD-F11D-BC4E-9045-04ECAC93F0E8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3048000" y="6553200"/>
            <a:ext cx="2895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UCB CS88 Sp19 L12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7"/>
          <p:cNvSpPr txBox="1">
            <a:spLocks noGrp="1"/>
          </p:cNvSpPr>
          <p:nvPr>
            <p:ph type="title"/>
          </p:nvPr>
        </p:nvSpPr>
        <p:spPr>
          <a:xfrm>
            <a:off x="685800" y="228600"/>
            <a:ext cx="7696200" cy="7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Database Management Systems</a:t>
            </a:r>
            <a:endParaRPr/>
          </a:p>
        </p:txBody>
      </p:sp>
      <p:sp>
        <p:nvSpPr>
          <p:cNvPr id="245" name="Google Shape;245;p17"/>
          <p:cNvSpPr txBox="1">
            <a:spLocks noGrp="1"/>
          </p:cNvSpPr>
          <p:nvPr>
            <p:ph type="body" idx="1"/>
          </p:nvPr>
        </p:nvSpPr>
        <p:spPr>
          <a:xfrm>
            <a:off x="381000" y="914400"/>
            <a:ext cx="8763000" cy="19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t" anchorCtr="0">
            <a:noAutofit/>
          </a:bodyPr>
          <a:lstStyle/>
          <a:p>
            <a:pPr marL="28575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dirty="0"/>
              <a:t>DBMS are persistent tables with powerful relational operators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</a:pPr>
            <a:r>
              <a:rPr lang="en-US" dirty="0"/>
              <a:t>Important, heavily used, interesting!</a:t>
            </a:r>
            <a:endParaRPr dirty="0"/>
          </a:p>
          <a:p>
            <a:pPr marL="285750" lvl="0" indent="-285750" algn="l" rtl="0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dirty="0"/>
              <a:t>A </a:t>
            </a:r>
            <a:r>
              <a:rPr lang="en-US" dirty="0">
                <a:latin typeface="Courier"/>
                <a:ea typeface="Courier"/>
                <a:cs typeface="Courier"/>
                <a:sym typeface="Courier"/>
              </a:rPr>
              <a:t>table</a:t>
            </a:r>
            <a:r>
              <a:rPr lang="en-US" dirty="0"/>
              <a:t> is a collection of </a:t>
            </a:r>
            <a:r>
              <a:rPr lang="en-US" dirty="0">
                <a:latin typeface="Courier"/>
                <a:ea typeface="Courier"/>
                <a:cs typeface="Courier"/>
                <a:sym typeface="Courier"/>
              </a:rPr>
              <a:t>records</a:t>
            </a:r>
            <a:r>
              <a:rPr lang="en-US" dirty="0"/>
              <a:t>, which are </a:t>
            </a:r>
            <a:r>
              <a:rPr lang="en-US" dirty="0">
                <a:latin typeface="Courier"/>
                <a:ea typeface="Courier"/>
                <a:cs typeface="Courier"/>
                <a:sym typeface="Courier"/>
              </a:rPr>
              <a:t>rows</a:t>
            </a:r>
            <a:r>
              <a:rPr lang="en-US" dirty="0"/>
              <a:t> that have a value for each </a:t>
            </a:r>
            <a:r>
              <a:rPr lang="en-US" dirty="0">
                <a:latin typeface="Courier"/>
                <a:ea typeface="Courier"/>
                <a:cs typeface="Courier"/>
                <a:sym typeface="Courier"/>
              </a:rPr>
              <a:t>column</a:t>
            </a:r>
            <a:endParaRPr dirty="0"/>
          </a:p>
          <a:p>
            <a:pPr marL="285750" lvl="0" indent="-133350" algn="l" rtl="0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dirty="0">
              <a:latin typeface="Courier"/>
              <a:ea typeface="Courier"/>
              <a:cs typeface="Courier"/>
              <a:sym typeface="Courier"/>
            </a:endParaRPr>
          </a:p>
          <a:p>
            <a:pPr marL="285750" lvl="0" indent="-133350" algn="l" rtl="0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dirty="0">
              <a:latin typeface="Courier"/>
              <a:ea typeface="Courier"/>
              <a:cs typeface="Courier"/>
              <a:sym typeface="Courier"/>
            </a:endParaRPr>
          </a:p>
          <a:p>
            <a:pPr marL="285750" lvl="0" indent="-133350" algn="l" rtl="0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dirty="0">
              <a:latin typeface="Courier"/>
              <a:ea typeface="Courier"/>
              <a:cs typeface="Courier"/>
              <a:sym typeface="Courier"/>
            </a:endParaRPr>
          </a:p>
          <a:p>
            <a:pPr marL="285750" lvl="0" indent="-133350" algn="l" rtl="0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dirty="0">
              <a:latin typeface="Courier"/>
              <a:ea typeface="Courier"/>
              <a:cs typeface="Courier"/>
              <a:sym typeface="Courier"/>
            </a:endParaRPr>
          </a:p>
          <a:p>
            <a:pPr marL="0" lvl="0" indent="0" algn="l" rtl="0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dirty="0">
              <a:latin typeface="Courier"/>
              <a:ea typeface="Courier"/>
              <a:cs typeface="Courier"/>
              <a:sym typeface="Courier"/>
            </a:endParaRPr>
          </a:p>
          <a:p>
            <a:pPr marL="285750" lvl="0" indent="-133350" algn="l" rtl="0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dirty="0"/>
          </a:p>
          <a:p>
            <a:pPr marL="285750" lvl="0" indent="-285750" algn="l" rtl="0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dirty="0"/>
              <a:t>Structure Query Language (SQL) is a declarative programming language describing operations on tables</a:t>
            </a:r>
            <a:endParaRPr dirty="0"/>
          </a:p>
        </p:txBody>
      </p:sp>
      <p:sp>
        <p:nvSpPr>
          <p:cNvPr id="248" name="Google Shape;248;p17"/>
          <p:cNvSpPr txBox="1">
            <a:spLocks noGrp="1"/>
          </p:cNvSpPr>
          <p:nvPr>
            <p:ph type="sldNum" idx="12"/>
          </p:nvPr>
        </p:nvSpPr>
        <p:spPr>
          <a:xfrm>
            <a:off x="8610600" y="6553200"/>
            <a:ext cx="533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 b="0"/>
          </a:p>
        </p:txBody>
      </p:sp>
      <p:graphicFrame>
        <p:nvGraphicFramePr>
          <p:cNvPr id="249" name="Google Shape;249;p17"/>
          <p:cNvGraphicFramePr/>
          <p:nvPr/>
        </p:nvGraphicFramePr>
        <p:xfrm>
          <a:off x="2133600" y="3276600"/>
          <a:ext cx="4572000" cy="1483400"/>
        </p:xfrm>
        <a:graphic>
          <a:graphicData uri="http://schemas.openxmlformats.org/drawingml/2006/table">
            <a:tbl>
              <a:tblPr firstRow="1" bandRow="1">
                <a:noFill/>
                <a:tableStyleId>{56FE67F9-6B8D-4537-87E8-312A73754733}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Name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Latitude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Longitude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Berkeley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38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122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Cambridge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42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71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Minneapolis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45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93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250" name="Google Shape;250;p17"/>
          <p:cNvGrpSpPr/>
          <p:nvPr/>
        </p:nvGrpSpPr>
        <p:grpSpPr>
          <a:xfrm>
            <a:off x="1828800" y="2895600"/>
            <a:ext cx="7162800" cy="2286000"/>
            <a:chOff x="1828800" y="2895600"/>
            <a:chExt cx="7162800" cy="2286000"/>
          </a:xfrm>
        </p:grpSpPr>
        <p:sp>
          <p:nvSpPr>
            <p:cNvPr id="251" name="Google Shape;251;p17"/>
            <p:cNvSpPr/>
            <p:nvPr/>
          </p:nvSpPr>
          <p:spPr>
            <a:xfrm>
              <a:off x="1828800" y="2895600"/>
              <a:ext cx="5410200" cy="2286000"/>
            </a:xfrm>
            <a:prstGeom prst="roundRect">
              <a:avLst>
                <a:gd name="adj" fmla="val 16667"/>
              </a:avLst>
            </a:prstGeom>
            <a:noFill/>
            <a:ln w="12700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2;p17"/>
            <p:cNvSpPr/>
            <p:nvPr/>
          </p:nvSpPr>
          <p:spPr>
            <a:xfrm>
              <a:off x="7543800" y="4114800"/>
              <a:ext cx="1447800" cy="838200"/>
            </a:xfrm>
            <a:prstGeom prst="wedgeRectCallout">
              <a:avLst>
                <a:gd name="adj1" fmla="val -70459"/>
                <a:gd name="adj2" fmla="val 14651"/>
              </a:avLst>
            </a:prstGeom>
            <a:solidFill>
              <a:srgbClr val="D8D8D8"/>
            </a:solidFill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ourier"/>
                <a:buNone/>
              </a:pPr>
              <a:r>
                <a:rPr lang="en-US" sz="1800">
                  <a:solidFill>
                    <a:schemeClr val="dk1"/>
                  </a:solidFill>
                  <a:latin typeface="Courier"/>
                  <a:ea typeface="Courier"/>
                  <a:cs typeface="Courier"/>
                  <a:sym typeface="Courier"/>
                </a:rPr>
                <a:t>t</a:t>
              </a:r>
              <a:r>
                <a:rPr lang="en-US" sz="1800" b="0" i="0" u="none" strike="noStrike" cap="none">
                  <a:solidFill>
                    <a:schemeClr val="dk1"/>
                  </a:solidFill>
                  <a:latin typeface="Courier"/>
                  <a:ea typeface="Courier"/>
                  <a:cs typeface="Courier"/>
                  <a:sym typeface="Courier"/>
                </a:rPr>
                <a:t>able</a:t>
              </a:r>
              <a:r>
                <a:rPr lang="en-US"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has columns and rows</a:t>
              </a:r>
              <a:endParaRPr/>
            </a:p>
          </p:txBody>
        </p:sp>
      </p:grpSp>
      <p:grpSp>
        <p:nvGrpSpPr>
          <p:cNvPr id="253" name="Google Shape;253;p17"/>
          <p:cNvGrpSpPr/>
          <p:nvPr/>
        </p:nvGrpSpPr>
        <p:grpSpPr>
          <a:xfrm>
            <a:off x="152400" y="3048000"/>
            <a:ext cx="6934200" cy="1447800"/>
            <a:chOff x="152400" y="3048000"/>
            <a:chExt cx="6934200" cy="1447800"/>
          </a:xfrm>
        </p:grpSpPr>
        <p:sp>
          <p:nvSpPr>
            <p:cNvPr id="254" name="Google Shape;254;p17"/>
            <p:cNvSpPr/>
            <p:nvPr/>
          </p:nvSpPr>
          <p:spPr>
            <a:xfrm>
              <a:off x="1981200" y="3962400"/>
              <a:ext cx="5105400" cy="533400"/>
            </a:xfrm>
            <a:prstGeom prst="roundRect">
              <a:avLst>
                <a:gd name="adj" fmla="val 16667"/>
              </a:avLst>
            </a:prstGeom>
            <a:noFill/>
            <a:ln w="12700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55;p17"/>
            <p:cNvSpPr/>
            <p:nvPr/>
          </p:nvSpPr>
          <p:spPr>
            <a:xfrm>
              <a:off x="152400" y="3048000"/>
              <a:ext cx="1524000" cy="1066800"/>
            </a:xfrm>
            <a:prstGeom prst="wedgeRectCallout">
              <a:avLst>
                <a:gd name="adj1" fmla="val 73457"/>
                <a:gd name="adj2" fmla="val 74462"/>
              </a:avLst>
            </a:prstGeom>
            <a:solidFill>
              <a:srgbClr val="D8D8D8"/>
            </a:solidFill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ourier"/>
                <a:buNone/>
              </a:pPr>
              <a:r>
                <a:rPr lang="en-US" sz="1800">
                  <a:solidFill>
                    <a:schemeClr val="dk1"/>
                  </a:solidFill>
                  <a:latin typeface="Courier"/>
                  <a:ea typeface="Courier"/>
                  <a:cs typeface="Courier"/>
                  <a:sym typeface="Courier"/>
                </a:rPr>
                <a:t>row</a:t>
              </a:r>
              <a:r>
                <a:rPr lang="en-US"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has a value for each column</a:t>
              </a:r>
              <a:endParaRPr/>
            </a:p>
          </p:txBody>
        </p:sp>
      </p:grpSp>
      <p:grpSp>
        <p:nvGrpSpPr>
          <p:cNvPr id="256" name="Google Shape;256;p17"/>
          <p:cNvGrpSpPr/>
          <p:nvPr/>
        </p:nvGrpSpPr>
        <p:grpSpPr>
          <a:xfrm>
            <a:off x="5105400" y="2590800"/>
            <a:ext cx="3810000" cy="2438400"/>
            <a:chOff x="5105400" y="2590800"/>
            <a:chExt cx="3810000" cy="2438400"/>
          </a:xfrm>
        </p:grpSpPr>
        <p:sp>
          <p:nvSpPr>
            <p:cNvPr id="257" name="Google Shape;257;p17"/>
            <p:cNvSpPr/>
            <p:nvPr/>
          </p:nvSpPr>
          <p:spPr>
            <a:xfrm>
              <a:off x="5105400" y="3048000"/>
              <a:ext cx="1828800" cy="1981200"/>
            </a:xfrm>
            <a:prstGeom prst="roundRect">
              <a:avLst>
                <a:gd name="adj" fmla="val 16667"/>
              </a:avLst>
            </a:prstGeom>
            <a:noFill/>
            <a:ln w="12700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258;p17"/>
            <p:cNvSpPr/>
            <p:nvPr/>
          </p:nvSpPr>
          <p:spPr>
            <a:xfrm>
              <a:off x="7391400" y="2590800"/>
              <a:ext cx="1524000" cy="1066800"/>
            </a:xfrm>
            <a:prstGeom prst="wedgeRectCallout">
              <a:avLst>
                <a:gd name="adj1" fmla="val -78942"/>
                <a:gd name="adj2" fmla="val 47832"/>
              </a:avLst>
            </a:prstGeom>
            <a:solidFill>
              <a:srgbClr val="D8D8D8"/>
            </a:solidFill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ourier"/>
                <a:buNone/>
              </a:pPr>
              <a:r>
                <a:rPr lang="en-US" sz="1800">
                  <a:solidFill>
                    <a:schemeClr val="dk1"/>
                  </a:solidFill>
                  <a:latin typeface="Courier"/>
                  <a:ea typeface="Courier"/>
                  <a:cs typeface="Courier"/>
                  <a:sym typeface="Courier"/>
                </a:rPr>
                <a:t>column</a:t>
              </a:r>
              <a:r>
                <a:rPr lang="en-US"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has a name and a type</a:t>
              </a:r>
              <a:endParaRPr/>
            </a:p>
          </p:txBody>
        </p:sp>
      </p:grpSp>
      <p:sp>
        <p:nvSpPr>
          <p:cNvPr id="17" name="Google Shape;99;p13">
            <a:extLst>
              <a:ext uri="{FF2B5EF4-FFF2-40B4-BE49-F238E27FC236}">
                <a16:creationId xmlns:a16="http://schemas.microsoft.com/office/drawing/2014/main" id="{1D51BEF5-5904-E54C-A870-386040FBABE1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0" y="6553200"/>
            <a:ext cx="1524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04/22/19</a:t>
            </a:r>
            <a:endParaRPr dirty="0"/>
          </a:p>
        </p:txBody>
      </p:sp>
      <p:sp>
        <p:nvSpPr>
          <p:cNvPr id="18" name="Google Shape;100;p13">
            <a:extLst>
              <a:ext uri="{FF2B5EF4-FFF2-40B4-BE49-F238E27FC236}">
                <a16:creationId xmlns:a16="http://schemas.microsoft.com/office/drawing/2014/main" id="{A6C195F3-5CA5-5A4D-8199-F03754AA7E74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3048000" y="6553200"/>
            <a:ext cx="2895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UCB CS88 Sp19 L12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18"/>
          <p:cNvSpPr txBox="1">
            <a:spLocks noGrp="1"/>
          </p:cNvSpPr>
          <p:nvPr>
            <p:ph type="title"/>
          </p:nvPr>
        </p:nvSpPr>
        <p:spPr>
          <a:xfrm>
            <a:off x="685800" y="228600"/>
            <a:ext cx="7696200" cy="7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SQL</a:t>
            </a:r>
            <a:endParaRPr/>
          </a:p>
        </p:txBody>
      </p:sp>
      <p:sp>
        <p:nvSpPr>
          <p:cNvPr id="264" name="Google Shape;264;p18"/>
          <p:cNvSpPr txBox="1">
            <a:spLocks noGrp="1"/>
          </p:cNvSpPr>
          <p:nvPr>
            <p:ph type="body" idx="1"/>
          </p:nvPr>
        </p:nvSpPr>
        <p:spPr>
          <a:xfrm>
            <a:off x="685800" y="1066800"/>
            <a:ext cx="8001000" cy="52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t" anchorCtr="0">
            <a:noAutofit/>
          </a:bodyPr>
          <a:lstStyle/>
          <a:p>
            <a:pPr marL="28575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dirty="0"/>
              <a:t>A declarative language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</a:pPr>
            <a:r>
              <a:rPr lang="en-US" dirty="0"/>
              <a:t>Described </a:t>
            </a:r>
            <a:r>
              <a:rPr lang="en-US" i="1" dirty="0"/>
              <a:t>what</a:t>
            </a:r>
            <a:r>
              <a:rPr lang="en-US" dirty="0"/>
              <a:t> to compute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</a:pPr>
            <a:r>
              <a:rPr lang="en-US" dirty="0"/>
              <a:t>Imperative languages, like python, describe </a:t>
            </a:r>
            <a:r>
              <a:rPr lang="en-US" i="1" dirty="0"/>
              <a:t>how</a:t>
            </a:r>
            <a:r>
              <a:rPr lang="en-US" dirty="0"/>
              <a:t> to compute it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</a:pPr>
            <a:r>
              <a:rPr lang="en-US" dirty="0"/>
              <a:t>Query processor (interpreter) chooses which of many equivalent query plans to execute to perform the SQL statements</a:t>
            </a:r>
            <a:endParaRPr dirty="0"/>
          </a:p>
          <a:p>
            <a:pPr marL="285750" lvl="0" indent="-285750" algn="l" rtl="0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dirty="0"/>
              <a:t>ANSI and ISO standard, but many variants</a:t>
            </a:r>
          </a:p>
          <a:p>
            <a:pPr marL="742950" lvl="1" indent="-285750">
              <a:spcBef>
                <a:spcPts val="720"/>
              </a:spcBef>
              <a:buSzPts val="2400"/>
              <a:buFont typeface="Arial"/>
              <a:buChar char="•"/>
            </a:pPr>
            <a:r>
              <a:rPr lang="en-US" dirty="0"/>
              <a:t>This SQL will work on most databases.</a:t>
            </a:r>
            <a:endParaRPr dirty="0"/>
          </a:p>
          <a:p>
            <a:pPr marL="285750" lvl="0" indent="-285750" algn="l" rtl="0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urier"/>
              <a:buChar char="•"/>
            </a:pPr>
            <a:r>
              <a:rPr lang="en-US" dirty="0">
                <a:latin typeface="Courier"/>
                <a:ea typeface="Courier"/>
                <a:cs typeface="Courier"/>
                <a:sym typeface="Courier"/>
              </a:rPr>
              <a:t>SELECT</a:t>
            </a:r>
            <a:r>
              <a:rPr lang="en-US" dirty="0"/>
              <a:t> statement creates a new table, either from scratch or by projecting a table</a:t>
            </a:r>
            <a:endParaRPr dirty="0"/>
          </a:p>
          <a:p>
            <a:pPr marL="285750" lvl="0" indent="-285750" algn="l" rtl="0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urier"/>
              <a:buChar char="•"/>
            </a:pPr>
            <a:r>
              <a:rPr lang="en-US" dirty="0">
                <a:latin typeface="Courier"/>
                <a:ea typeface="Courier"/>
                <a:cs typeface="Courier"/>
                <a:sym typeface="Courier"/>
              </a:rPr>
              <a:t>create table </a:t>
            </a:r>
            <a:r>
              <a:rPr lang="en-US" dirty="0"/>
              <a:t>statement gives a global name to a table</a:t>
            </a:r>
            <a:endParaRPr dirty="0"/>
          </a:p>
          <a:p>
            <a:pPr marL="285750" lvl="0" indent="-285750" algn="l" rtl="0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dirty="0"/>
              <a:t>Lots of other statements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urier"/>
              <a:buChar char="–"/>
            </a:pPr>
            <a:r>
              <a:rPr lang="en-US" dirty="0">
                <a:latin typeface="Courier"/>
                <a:ea typeface="Courier"/>
                <a:cs typeface="Courier"/>
                <a:sym typeface="Courier"/>
              </a:rPr>
              <a:t>analyze, delete, explain, insert, replace, update, …</a:t>
            </a:r>
            <a:endParaRPr dirty="0"/>
          </a:p>
          <a:p>
            <a:pPr marL="285750" lvl="0" indent="-285750" algn="l" rtl="0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dirty="0"/>
              <a:t>The action is in select</a:t>
            </a:r>
            <a:endParaRPr dirty="0"/>
          </a:p>
        </p:txBody>
      </p:sp>
      <p:sp>
        <p:nvSpPr>
          <p:cNvPr id="267" name="Google Shape;267;p18"/>
          <p:cNvSpPr txBox="1">
            <a:spLocks noGrp="1"/>
          </p:cNvSpPr>
          <p:nvPr>
            <p:ph type="sldNum" idx="12"/>
          </p:nvPr>
        </p:nvSpPr>
        <p:spPr>
          <a:xfrm>
            <a:off x="8610600" y="6553200"/>
            <a:ext cx="533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 b="0"/>
          </a:p>
        </p:txBody>
      </p:sp>
      <p:sp>
        <p:nvSpPr>
          <p:cNvPr id="7" name="Google Shape;99;p13">
            <a:extLst>
              <a:ext uri="{FF2B5EF4-FFF2-40B4-BE49-F238E27FC236}">
                <a16:creationId xmlns:a16="http://schemas.microsoft.com/office/drawing/2014/main" id="{413A3CCA-8F3A-6D49-8F42-BC34B9E3FD79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0" y="6553200"/>
            <a:ext cx="1524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04/22/19</a:t>
            </a:r>
            <a:endParaRPr dirty="0"/>
          </a:p>
        </p:txBody>
      </p:sp>
      <p:sp>
        <p:nvSpPr>
          <p:cNvPr id="8" name="Google Shape;100;p13">
            <a:extLst>
              <a:ext uri="{FF2B5EF4-FFF2-40B4-BE49-F238E27FC236}">
                <a16:creationId xmlns:a16="http://schemas.microsoft.com/office/drawing/2014/main" id="{AB42D148-087D-6348-81D1-DDBC066CACF0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3048000" y="6553200"/>
            <a:ext cx="2895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UCB CS88 Sp19 L12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s162-fa14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1474</TotalTime>
  <Words>1831</Words>
  <Application>Microsoft Macintosh PowerPoint</Application>
  <PresentationFormat>On-screen Show (4:3)</PresentationFormat>
  <Paragraphs>305</Paragraphs>
  <Slides>35</Slides>
  <Notes>32</Notes>
  <HiddenSlides>13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2" baseType="lpstr">
      <vt:lpstr>Helvetica Neue</vt:lpstr>
      <vt:lpstr>ＭＳ Ｐゴシック</vt:lpstr>
      <vt:lpstr>Times New Roman</vt:lpstr>
      <vt:lpstr>18 VAG Rounded Bold   07390</vt:lpstr>
      <vt:lpstr>Courier</vt:lpstr>
      <vt:lpstr>Arial</vt:lpstr>
      <vt:lpstr>cs162-fa14</vt:lpstr>
      <vt:lpstr> Computational Structures in Data Science</vt:lpstr>
      <vt:lpstr>Updates</vt:lpstr>
      <vt:lpstr>Why Databases?</vt:lpstr>
      <vt:lpstr>Why SQL?</vt:lpstr>
      <vt:lpstr>Database Management Systems</vt:lpstr>
      <vt:lpstr>App in program language issues queries to a database interpreter</vt:lpstr>
      <vt:lpstr>Data 8 Tables</vt:lpstr>
      <vt:lpstr>Database Management Systems</vt:lpstr>
      <vt:lpstr>SQL</vt:lpstr>
      <vt:lpstr>SQL example</vt:lpstr>
      <vt:lpstr>A Running example from Data 8 Lec 10</vt:lpstr>
      <vt:lpstr>select</vt:lpstr>
      <vt:lpstr>create table</vt:lpstr>
      <vt:lpstr>SQL: creating a named table</vt:lpstr>
      <vt:lpstr>Select …</vt:lpstr>
      <vt:lpstr>Projecting existing tables</vt:lpstr>
      <vt:lpstr>Projection</vt:lpstr>
      <vt:lpstr>Permanent Data Storage</vt:lpstr>
      <vt:lpstr>Filtering rows - where</vt:lpstr>
      <vt:lpstr>SQL Operators for predicate</vt:lpstr>
      <vt:lpstr>Approximate Matching …</vt:lpstr>
      <vt:lpstr>Group and Aggregate</vt:lpstr>
      <vt:lpstr>Unique / Distinct values</vt:lpstr>
      <vt:lpstr>Joining tables</vt:lpstr>
      <vt:lpstr>Inner Join</vt:lpstr>
      <vt:lpstr>SQL: using named tables - from</vt:lpstr>
      <vt:lpstr>Queries within queries</vt:lpstr>
      <vt:lpstr>Inserting new records (rows) </vt:lpstr>
      <vt:lpstr>UPDATING new records (rows) </vt:lpstr>
      <vt:lpstr>Multiple clients of the database</vt:lpstr>
      <vt:lpstr>SQLite python API</vt:lpstr>
      <vt:lpstr>Creating DB Abstractions</vt:lpstr>
      <vt:lpstr>DB Abstraction (cont)</vt:lpstr>
      <vt:lpstr>Summary – Part 1</vt:lpstr>
      <vt:lpstr>Summary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a Taste of Declarative Programming in SQL</dc:title>
  <cp:lastModifiedBy>Microsoft Office User</cp:lastModifiedBy>
  <cp:revision>18</cp:revision>
  <dcterms:modified xsi:type="dcterms:W3CDTF">2020-04-24T21:09:18Z</dcterms:modified>
</cp:coreProperties>
</file>